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32"/>
  </p:notesMasterIdLst>
  <p:sldIdLst>
    <p:sldId id="256" r:id="rId2"/>
    <p:sldId id="315" r:id="rId3"/>
    <p:sldId id="313" r:id="rId4"/>
    <p:sldId id="314" r:id="rId5"/>
    <p:sldId id="330" r:id="rId6"/>
    <p:sldId id="316" r:id="rId7"/>
    <p:sldId id="328" r:id="rId8"/>
    <p:sldId id="317" r:id="rId9"/>
    <p:sldId id="302" r:id="rId10"/>
    <p:sldId id="331" r:id="rId11"/>
    <p:sldId id="332" r:id="rId12"/>
    <p:sldId id="333" r:id="rId13"/>
    <p:sldId id="318" r:id="rId14"/>
    <p:sldId id="341" r:id="rId15"/>
    <p:sldId id="342" r:id="rId16"/>
    <p:sldId id="319" r:id="rId17"/>
    <p:sldId id="344" r:id="rId18"/>
    <p:sldId id="320" r:id="rId19"/>
    <p:sldId id="345" r:id="rId20"/>
    <p:sldId id="343" r:id="rId21"/>
    <p:sldId id="321" r:id="rId22"/>
    <p:sldId id="326" r:id="rId23"/>
    <p:sldId id="324" r:id="rId24"/>
    <p:sldId id="338" r:id="rId25"/>
    <p:sldId id="346" r:id="rId26"/>
    <p:sldId id="334" r:id="rId27"/>
    <p:sldId id="335" r:id="rId28"/>
    <p:sldId id="336" r:id="rId29"/>
    <p:sldId id="337" r:id="rId30"/>
    <p:sldId id="347" r:id="rId31"/>
  </p:sldIdLst>
  <p:sldSz cx="10287000" cy="6858000" type="35mm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2" autoAdjust="0"/>
    <p:restoredTop sz="67336" autoAdjust="0"/>
  </p:normalViewPr>
  <p:slideViewPr>
    <p:cSldViewPr>
      <p:cViewPr varScale="1">
        <p:scale>
          <a:sx n="45" d="100"/>
          <a:sy n="45" d="100"/>
        </p:scale>
        <p:origin x="1650" y="60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6308C-08D1-4A97-A7FB-7C03024E8336}" type="datetimeFigureOut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DD836-8404-4CC2-A0F7-3984F464D6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74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D836-8404-4CC2-A0F7-3984F464D6F8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236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78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189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27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28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29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30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D836-8404-4CC2-A0F7-3984F464D6F8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23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5DA-D262-44B2-886C-259C507E0A06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807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9E9A-24B3-4D97-95A2-6CFAB344685D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641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86B7-421A-4C1D-9C32-6E17DD611300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63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A88-0F72-4686-85C2-C53876FFE78A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2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40A0-5428-4962-8F65-15E6320AE471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62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1B51-C003-4E1D-9D38-5B202924ED75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707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FBBA-CA68-4006-A108-6802DADAF97B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59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E957-7F2C-4666-A370-131F2BBACC8E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0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51F-3B69-4A62-86BB-BE1BB8F96AA3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506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37FD-5FA9-4B51-9508-4B4187CEC810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69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024B-7E5C-47BA-9300-B1B7C8D90202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09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988D-91D5-49D7-9BEE-628882E36813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32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5272" y="6237312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10 et 11 avril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2019 –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Académies de Grenoble et Lyon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971171" y="548680"/>
            <a:ext cx="8344658" cy="936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Présentation des programmes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31727" y="2420888"/>
            <a:ext cx="8423547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1200" b="1" dirty="0">
                <a:solidFill>
                  <a:schemeClr val="accent1">
                    <a:lumMod val="75000"/>
                  </a:schemeClr>
                </a:solidFill>
              </a:rPr>
              <a:t>Enseignement technologique optionnel, Biotechnologies, 2</a:t>
            </a:r>
            <a:r>
              <a:rPr lang="fr-FR" sz="11200" b="1" baseline="30000" dirty="0">
                <a:solidFill>
                  <a:schemeClr val="accent1">
                    <a:lumMod val="75000"/>
                  </a:schemeClr>
                </a:solidFill>
              </a:rPr>
              <a:t>nde</a:t>
            </a:r>
          </a:p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110290" y="3803634"/>
            <a:ext cx="6066420" cy="834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700" b="1" dirty="0">
                <a:solidFill>
                  <a:schemeClr val="accent1">
                    <a:lumMod val="75000"/>
                  </a:schemeClr>
                </a:solidFill>
              </a:rPr>
              <a:t>STL, Biochimie-Biologie, 1</a:t>
            </a:r>
            <a:r>
              <a:rPr lang="fr-FR" sz="37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</a:p>
          <a:p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326524" y="4797152"/>
            <a:ext cx="5633952" cy="835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STL, Biotechnologies, 1</a:t>
            </a:r>
            <a:r>
              <a:rPr lang="fr-FR" sz="36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9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54177" y="214592"/>
            <a:ext cx="4932823" cy="989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10</a:t>
            </a:fld>
            <a:endParaRPr kumimoji="0" lang="fr-FR" dirty="0"/>
          </a:p>
        </p:txBody>
      </p:sp>
      <p:sp>
        <p:nvSpPr>
          <p:cNvPr id="6" name="Rectangle 5"/>
          <p:cNvSpPr/>
          <p:nvPr/>
        </p:nvSpPr>
        <p:spPr>
          <a:xfrm>
            <a:off x="1009319" y="1511571"/>
            <a:ext cx="3654393" cy="2842306"/>
          </a:xfrm>
          <a:prstGeom prst="wedgeRectCallout">
            <a:avLst>
              <a:gd name="adj1" fmla="val 65092"/>
              <a:gd name="adj2" fmla="val -6451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880" b="1" dirty="0"/>
              <a:t>Paragraphe introductif :</a:t>
            </a:r>
          </a:p>
          <a:p>
            <a:endParaRPr lang="fr-FR" sz="1880" dirty="0"/>
          </a:p>
          <a:p>
            <a:pPr marL="322257" indent="-322257">
              <a:buFontTx/>
              <a:buChar char="-"/>
            </a:pPr>
            <a:r>
              <a:rPr lang="fr-FR" sz="1880" dirty="0"/>
              <a:t>Précise le sens donné au titre</a:t>
            </a:r>
          </a:p>
          <a:p>
            <a:pPr marL="322257" indent="-322257">
              <a:buFontTx/>
              <a:buChar char="-"/>
            </a:pPr>
            <a:endParaRPr lang="fr-FR" sz="1880" dirty="0"/>
          </a:p>
          <a:p>
            <a:pPr marL="322257" indent="-322257">
              <a:buFontTx/>
              <a:buChar char="-"/>
            </a:pPr>
            <a:r>
              <a:rPr lang="fr-FR" sz="1880" dirty="0"/>
              <a:t>Indique d’éventuelles limites</a:t>
            </a:r>
          </a:p>
          <a:p>
            <a:pPr marL="322257" indent="-322257">
              <a:buFontTx/>
              <a:buChar char="-"/>
            </a:pPr>
            <a:endParaRPr lang="fr-FR" sz="1880" dirty="0"/>
          </a:p>
          <a:p>
            <a:pPr marL="322257" indent="-322257">
              <a:buFontTx/>
              <a:buChar char="-"/>
            </a:pPr>
            <a:r>
              <a:rPr lang="fr-FR" sz="1880" dirty="0"/>
              <a:t>Annonce les liens avec la terminale</a:t>
            </a:r>
          </a:p>
          <a:p>
            <a:pPr marL="268548" indent="-268548">
              <a:buFontTx/>
              <a:buChar char="-"/>
            </a:pPr>
            <a:endParaRPr lang="fr-FR" sz="188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4178" y="551114"/>
            <a:ext cx="4752723" cy="609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colade ouvrante 3"/>
          <p:cNvSpPr/>
          <p:nvPr/>
        </p:nvSpPr>
        <p:spPr>
          <a:xfrm>
            <a:off x="5245011" y="830959"/>
            <a:ext cx="203022" cy="500149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grpSp>
        <p:nvGrpSpPr>
          <p:cNvPr id="5" name="Groupe 4"/>
          <p:cNvGrpSpPr/>
          <p:nvPr/>
        </p:nvGrpSpPr>
        <p:grpSpPr>
          <a:xfrm>
            <a:off x="1009320" y="1424066"/>
            <a:ext cx="9006705" cy="3899804"/>
            <a:chOff x="1073959" y="1286933"/>
            <a:chExt cx="9583523" cy="4149560"/>
          </a:xfrm>
        </p:grpSpPr>
        <p:sp>
          <p:nvSpPr>
            <p:cNvPr id="3" name="Rectangle 2"/>
            <p:cNvSpPr/>
            <p:nvPr/>
          </p:nvSpPr>
          <p:spPr>
            <a:xfrm>
              <a:off x="5796942" y="1286933"/>
              <a:ext cx="4860540" cy="5842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92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73959" y="4500389"/>
              <a:ext cx="3888432" cy="936104"/>
            </a:xfrm>
            <a:prstGeom prst="wedgeRectCallout">
              <a:avLst>
                <a:gd name="adj1" fmla="val 71488"/>
                <a:gd name="adj2" fmla="val -34543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1880" b="1" dirty="0"/>
                <a:t>En-tête de tableau : </a:t>
              </a:r>
            </a:p>
            <a:p>
              <a:r>
                <a:rPr lang="fr-FR" sz="1880" dirty="0"/>
                <a:t>Rappelle le sens de chaque colonne</a:t>
              </a:r>
            </a:p>
          </p:txBody>
        </p:sp>
      </p:grpSp>
      <p:sp>
        <p:nvSpPr>
          <p:cNvPr id="17" name="Titre 1">
            <a:extLst>
              <a:ext uri="{FF2B5EF4-FFF2-40B4-BE49-F238E27FC236}">
                <a16:creationId xmlns:a16="http://schemas.microsoft.com/office/drawing/2014/main" id="{0E170AA1-1986-4496-B76A-B81790E51F37}"/>
              </a:ext>
            </a:extLst>
          </p:cNvPr>
          <p:cNvSpPr txBox="1">
            <a:spLocks/>
          </p:cNvSpPr>
          <p:nvPr/>
        </p:nvSpPr>
        <p:spPr>
          <a:xfrm>
            <a:off x="178309" y="433398"/>
            <a:ext cx="4245111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Structure des modules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3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46521" y="214592"/>
            <a:ext cx="4940479" cy="989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11</a:t>
            </a:fld>
            <a:endParaRPr kumimoji="0"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4178" y="551114"/>
            <a:ext cx="4752723" cy="609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1009320" y="1511572"/>
            <a:ext cx="6029051" cy="5030430"/>
            <a:chOff x="1073959" y="1380042"/>
            <a:chExt cx="6415171" cy="5352595"/>
          </a:xfrm>
        </p:grpSpPr>
        <p:sp>
          <p:nvSpPr>
            <p:cNvPr id="23" name="Rectangle 22"/>
            <p:cNvSpPr/>
            <p:nvPr/>
          </p:nvSpPr>
          <p:spPr>
            <a:xfrm>
              <a:off x="5796942" y="2100122"/>
              <a:ext cx="1692188" cy="4632515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92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3959" y="1380042"/>
              <a:ext cx="3888432" cy="2616291"/>
            </a:xfrm>
            <a:prstGeom prst="wedgeRectCallout">
              <a:avLst>
                <a:gd name="adj1" fmla="val 71706"/>
                <a:gd name="adj2" fmla="val -2227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188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Savoir-faire</a:t>
              </a:r>
              <a:r>
                <a:rPr lang="fr-FR" sz="1880" b="1" dirty="0">
                  <a:solidFill>
                    <a:srgbClr val="002060"/>
                  </a:solidFill>
                </a:rPr>
                <a:t> :</a:t>
              </a:r>
            </a:p>
            <a:p>
              <a:pPr marL="322257" indent="-322257">
                <a:buFontTx/>
                <a:buChar char="-"/>
              </a:pPr>
              <a:r>
                <a:rPr lang="fr-FR" sz="1692" dirty="0"/>
                <a:t>Concrets et évaluables… y compris par l’élève lui-même !</a:t>
              </a:r>
            </a:p>
            <a:p>
              <a:pPr marL="322257" indent="-322257">
                <a:buFontTx/>
                <a:buChar char="-"/>
              </a:pPr>
              <a:endParaRPr lang="fr-FR" sz="1692" dirty="0"/>
            </a:p>
            <a:p>
              <a:pPr marL="322257" indent="-322257">
                <a:buFontTx/>
                <a:buChar char="-"/>
              </a:pPr>
              <a:r>
                <a:rPr lang="fr-FR" sz="1692" dirty="0"/>
                <a:t>Les verbes d’action indiquent les attentes</a:t>
              </a:r>
            </a:p>
            <a:p>
              <a:pPr marL="322257" indent="-322257">
                <a:buFontTx/>
                <a:buChar char="-"/>
              </a:pPr>
              <a:endParaRPr lang="fr-FR" sz="1692" dirty="0"/>
            </a:p>
            <a:p>
              <a:pPr marL="322257" indent="-322257">
                <a:buFontTx/>
                <a:buChar char="-"/>
              </a:pPr>
              <a:r>
                <a:rPr lang="fr-FR" sz="1692" dirty="0"/>
                <a:t>Autonomie attendue en fin de formation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009320" y="2188311"/>
            <a:ext cx="7213345" cy="4353691"/>
            <a:chOff x="1073959" y="2100122"/>
            <a:chExt cx="7675311" cy="4632515"/>
          </a:xfrm>
        </p:grpSpPr>
        <p:sp>
          <p:nvSpPr>
            <p:cNvPr id="24" name="Rectangle 23"/>
            <p:cNvSpPr/>
            <p:nvPr/>
          </p:nvSpPr>
          <p:spPr>
            <a:xfrm>
              <a:off x="7489130" y="2100122"/>
              <a:ext cx="1260140" cy="463251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92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73959" y="4068341"/>
              <a:ext cx="3888432" cy="2592288"/>
            </a:xfrm>
            <a:prstGeom prst="wedgeRectCallout">
              <a:avLst>
                <a:gd name="adj1" fmla="val 115254"/>
                <a:gd name="adj2" fmla="val -125779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188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Concepts :</a:t>
              </a:r>
              <a:r>
                <a:rPr lang="fr-FR" sz="1880" b="1" dirty="0"/>
                <a:t> </a:t>
              </a:r>
            </a:p>
            <a:p>
              <a:pPr marL="322257" indent="-322257">
                <a:buFontTx/>
                <a:buChar char="-"/>
              </a:pPr>
              <a:r>
                <a:rPr lang="fr-FR" sz="1692" dirty="0"/>
                <a:t>l’élève doit pouvoir les manipuler, les expliquer dans leurs différentes dimensions</a:t>
              </a:r>
            </a:p>
            <a:p>
              <a:pPr marL="322257" indent="-322257">
                <a:buFontTx/>
                <a:buChar char="-"/>
              </a:pPr>
              <a:r>
                <a:rPr lang="fr-FR" sz="1692" dirty="0"/>
                <a:t>Redondance possible… et souhaitable !</a:t>
              </a:r>
            </a:p>
            <a:p>
              <a:pPr marL="322257" indent="-322257">
                <a:buFontTx/>
                <a:buChar char="-"/>
              </a:pPr>
              <a:r>
                <a:rPr lang="fr-FR" sz="1692" dirty="0"/>
                <a:t>Le « / » met en évidence un risque de confusion</a:t>
              </a:r>
            </a:p>
          </p:txBody>
        </p:sp>
      </p:grpSp>
      <p:sp>
        <p:nvSpPr>
          <p:cNvPr id="18" name="Titre 1">
            <a:extLst>
              <a:ext uri="{FF2B5EF4-FFF2-40B4-BE49-F238E27FC236}">
                <a16:creationId xmlns:a16="http://schemas.microsoft.com/office/drawing/2014/main" id="{925D78EE-E77F-4B63-8C3F-228EB3405AFE}"/>
              </a:ext>
            </a:extLst>
          </p:cNvPr>
          <p:cNvSpPr txBox="1">
            <a:spLocks/>
          </p:cNvSpPr>
          <p:nvPr/>
        </p:nvSpPr>
        <p:spPr>
          <a:xfrm>
            <a:off x="178309" y="433398"/>
            <a:ext cx="4245111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Structure des modules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21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46521" y="214592"/>
            <a:ext cx="4940479" cy="989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12</a:t>
            </a:fld>
            <a:endParaRPr kumimoji="0"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4178" y="551114"/>
            <a:ext cx="4752723" cy="609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222664" y="2188311"/>
            <a:ext cx="1793360" cy="435369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6" name="Rectangle 5"/>
          <p:cNvSpPr/>
          <p:nvPr/>
        </p:nvSpPr>
        <p:spPr>
          <a:xfrm>
            <a:off x="1028155" y="1511572"/>
            <a:ext cx="3654393" cy="4556713"/>
          </a:xfrm>
          <a:prstGeom prst="wedgeRectCallout">
            <a:avLst>
              <a:gd name="adj1" fmla="val 146608"/>
              <a:gd name="adj2" fmla="val -1140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88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 technologiques :</a:t>
            </a:r>
          </a:p>
          <a:p>
            <a:pPr marL="322257" indent="-322257">
              <a:buFontTx/>
              <a:buChar char="-"/>
            </a:pPr>
            <a:r>
              <a:rPr lang="fr-FR" sz="1692" dirty="0"/>
              <a:t>Proposées à l’enseignant pour construire les savoir-faire et la maîtrise des concepts.</a:t>
            </a:r>
          </a:p>
          <a:p>
            <a:pPr marL="322257" indent="-322257">
              <a:buFontTx/>
              <a:buChar char="-"/>
            </a:pPr>
            <a:endParaRPr lang="fr-FR" sz="1692" dirty="0"/>
          </a:p>
          <a:p>
            <a:pPr marL="322257" indent="-322257">
              <a:buFontTx/>
              <a:buChar char="-"/>
            </a:pPr>
            <a:endParaRPr lang="fr-FR" sz="1692" dirty="0"/>
          </a:p>
          <a:p>
            <a:pPr marL="322257" indent="-322257">
              <a:buFontTx/>
              <a:buChar char="-"/>
            </a:pPr>
            <a:r>
              <a:rPr lang="fr-FR" sz="1692" dirty="0"/>
              <a:t>Pictogrammes      , </a:t>
            </a:r>
          </a:p>
          <a:p>
            <a:pPr marL="322257" indent="-322257">
              <a:buFontTx/>
              <a:buChar char="-"/>
            </a:pPr>
            <a:endParaRPr lang="fr-FR" sz="1692" dirty="0"/>
          </a:p>
          <a:p>
            <a:pPr marL="322257" indent="-322257">
              <a:buFontTx/>
              <a:buChar char="-"/>
            </a:pPr>
            <a:r>
              <a:rPr lang="fr-FR" sz="1692" dirty="0"/>
              <a:t>Pas toutes indispensables… mais soit incontournables, soit substituables</a:t>
            </a:r>
          </a:p>
          <a:p>
            <a:pPr marL="322257" indent="-322257">
              <a:buFontTx/>
              <a:buChar char="-"/>
            </a:pPr>
            <a:endParaRPr lang="fr-FR" sz="1692" dirty="0"/>
          </a:p>
          <a:p>
            <a:pPr marL="322257" indent="-322257">
              <a:buFontTx/>
              <a:buChar char="-"/>
            </a:pPr>
            <a:endParaRPr lang="fr-FR" sz="1692" dirty="0"/>
          </a:p>
          <a:p>
            <a:pPr marL="322257" indent="-322257">
              <a:buFontTx/>
              <a:buChar char="-"/>
            </a:pPr>
            <a:r>
              <a:rPr lang="fr-FR" sz="1692" dirty="0">
                <a:sym typeface="Wingdings" panose="05000000000000000000" pitchFamily="2" charset="2"/>
              </a:rPr>
              <a:t> matérialise les liens apparus lors de l’écriture des programmes</a:t>
            </a:r>
            <a:endParaRPr lang="fr-FR" sz="1692" dirty="0"/>
          </a:p>
        </p:txBody>
      </p:sp>
      <p:pic>
        <p:nvPicPr>
          <p:cNvPr id="26" name="Image1" descr="IcÃ´ne dâordinateur portable noir dans un style branchÃ© plat isolÃ© sur fond blanc. Symbole dâordinateur pour votre conception de site web ou logo ou app Ui. Illustration vectorielle, Eps10 â illustration de stock"/>
          <p:cNvPicPr/>
          <p:nvPr/>
        </p:nvPicPr>
        <p:blipFill>
          <a:blip r:embed="rId5" cstate="print">
            <a:lum/>
            <a:alphaModFix/>
          </a:blip>
          <a:srcRect b="8820"/>
          <a:stretch>
            <a:fillRect/>
          </a:stretch>
        </p:blipFill>
        <p:spPr>
          <a:xfrm>
            <a:off x="2737189" y="3395697"/>
            <a:ext cx="236325" cy="23632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8" name="Image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5608" y="3406439"/>
            <a:ext cx="167098" cy="225583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2EE0B809-57A5-453B-8588-00287D306AC5}"/>
              </a:ext>
            </a:extLst>
          </p:cNvPr>
          <p:cNvSpPr txBox="1">
            <a:spLocks/>
          </p:cNvSpPr>
          <p:nvPr/>
        </p:nvSpPr>
        <p:spPr>
          <a:xfrm>
            <a:off x="178309" y="433398"/>
            <a:ext cx="4245111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Structure des modules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2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62980" y="1997436"/>
            <a:ext cx="6154381" cy="5674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S’initier à la recherche expérimentale et à la démarche de projet en biotechnologies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78728" y="2946150"/>
            <a:ext cx="5322886" cy="50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Prévenir les risques au laboratoire de biotechnologies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506171" y="3848386"/>
            <a:ext cx="4068000" cy="50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Obtenir des résultats de mesure fiables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094796" y="4784684"/>
            <a:ext cx="4932000" cy="50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Utiliser des outils numériques en biotechnologies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Connecteur droit 8"/>
          <p:cNvCxnSpPr>
            <a:stCxn id="5" idx="2"/>
            <a:endCxn id="6" idx="0"/>
          </p:cNvCxnSpPr>
          <p:nvPr/>
        </p:nvCxnSpPr>
        <p:spPr>
          <a:xfrm>
            <a:off x="3540171" y="2564904"/>
            <a:ext cx="0" cy="381246"/>
          </a:xfrm>
          <a:prstGeom prst="line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6" idx="2"/>
            <a:endCxn id="7" idx="0"/>
          </p:cNvCxnSpPr>
          <p:nvPr/>
        </p:nvCxnSpPr>
        <p:spPr>
          <a:xfrm>
            <a:off x="3540171" y="3450150"/>
            <a:ext cx="0" cy="398236"/>
          </a:xfrm>
          <a:prstGeom prst="line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cxnSpLocks/>
            <a:stCxn id="7" idx="2"/>
          </p:cNvCxnSpPr>
          <p:nvPr/>
        </p:nvCxnSpPr>
        <p:spPr>
          <a:xfrm>
            <a:off x="3540171" y="4352386"/>
            <a:ext cx="0" cy="444766"/>
          </a:xfrm>
          <a:prstGeom prst="line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3456" y="1256411"/>
            <a:ext cx="54407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b="1" dirty="0"/>
              <a:t>4 MODULES TRANSVERSAUX  = « travailler ensemble »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42320" y="5634899"/>
            <a:ext cx="9744517" cy="584775"/>
            <a:chOff x="534988" y="1988840"/>
            <a:chExt cx="5865752" cy="584775"/>
          </a:xfrm>
        </p:grpSpPr>
        <p:sp>
          <p:nvSpPr>
            <p:cNvPr id="15" name="Flèche droite 14"/>
            <p:cNvSpPr/>
            <p:nvPr/>
          </p:nvSpPr>
          <p:spPr>
            <a:xfrm>
              <a:off x="534988" y="1998712"/>
              <a:ext cx="43204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967036" y="1988840"/>
              <a:ext cx="5433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/>
                <a:t>Lien fort avec l’enseignement de spécialité de </a:t>
              </a:r>
              <a:r>
                <a:rPr lang="fr-FR" sz="1600" b="1" i="1" dirty="0">
                  <a:solidFill>
                    <a:srgbClr val="FF0000"/>
                  </a:solidFill>
                </a:rPr>
                <a:t>physique-chimie</a:t>
              </a:r>
              <a:r>
                <a:rPr lang="fr-FR" sz="1600" b="1" i="1" dirty="0"/>
                <a:t> et </a:t>
              </a:r>
              <a:r>
                <a:rPr lang="fr-FR" sz="1600" b="1" i="1" dirty="0">
                  <a:solidFill>
                    <a:srgbClr val="FF0000"/>
                  </a:solidFill>
                </a:rPr>
                <a:t>mathématiques</a:t>
              </a:r>
              <a:r>
                <a:rPr lang="fr-FR" sz="1600" b="1" i="1" dirty="0"/>
                <a:t> (PCM) de 1</a:t>
              </a:r>
              <a:r>
                <a:rPr lang="fr-FR" sz="1600" b="1" i="1" baseline="30000" dirty="0"/>
                <a:t>ère</a:t>
              </a:r>
              <a:r>
                <a:rPr lang="fr-FR" sz="1600" b="1" i="1" dirty="0"/>
                <a:t> STL et de </a:t>
              </a:r>
              <a:r>
                <a:rPr lang="fr-FR" sz="1600" b="1" i="1" dirty="0">
                  <a:solidFill>
                    <a:srgbClr val="FF0000"/>
                  </a:solidFill>
                </a:rPr>
                <a:t>mathématiques</a:t>
              </a:r>
              <a:r>
                <a:rPr lang="fr-FR" sz="1600" b="1" i="1" dirty="0"/>
                <a:t> du tronc commun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6672751" y="1898248"/>
            <a:ext cx="343314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Initiation à la recherche</a:t>
            </a:r>
          </a:p>
          <a:p>
            <a:pPr algn="ctr"/>
            <a:r>
              <a:rPr lang="fr-FR" sz="1400" b="1" dirty="0"/>
              <a:t>Travail collaboratif</a:t>
            </a:r>
          </a:p>
          <a:p>
            <a:pPr algn="ctr"/>
            <a:r>
              <a:rPr lang="fr-FR" sz="1400" b="1" dirty="0"/>
              <a:t>Recherche de documents scientifiques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672751" y="2780928"/>
            <a:ext cx="343314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Identification d’un danger</a:t>
            </a:r>
          </a:p>
          <a:p>
            <a:pPr algn="ctr"/>
            <a:r>
              <a:rPr lang="fr-FR" sz="1400" b="1" dirty="0"/>
              <a:t>Analyse du risque</a:t>
            </a:r>
          </a:p>
          <a:p>
            <a:pPr algn="ctr"/>
            <a:r>
              <a:rPr lang="fr-FR" sz="1400" b="1" dirty="0"/>
              <a:t>Mise en œuvre de mesures de prévention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672751" y="3717032"/>
            <a:ext cx="343314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Choix des instruments de mesure</a:t>
            </a:r>
          </a:p>
          <a:p>
            <a:pPr algn="ctr"/>
            <a:r>
              <a:rPr lang="fr-FR" sz="1400" b="1" dirty="0"/>
              <a:t>Identifier les points critiques d’un protocole</a:t>
            </a:r>
          </a:p>
          <a:p>
            <a:pPr algn="ctr"/>
            <a:r>
              <a:rPr lang="fr-FR" sz="1400" b="1" dirty="0"/>
              <a:t>Exploiter les résultats expérimentaux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672751" y="4653136"/>
            <a:ext cx="343314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Visualisation de molécules en 3D</a:t>
            </a:r>
          </a:p>
          <a:p>
            <a:pPr algn="ctr"/>
            <a:r>
              <a:rPr lang="fr-FR" sz="1400" b="1" dirty="0"/>
              <a:t>Traiter les résultats expérimentaux</a:t>
            </a:r>
          </a:p>
          <a:p>
            <a:pPr algn="ctr"/>
            <a:r>
              <a:rPr lang="fr-FR" sz="1400" b="1" dirty="0"/>
              <a:t>Partager avec des outils collaboratifs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783760" y="6356351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1" name="Flèche droite 18">
            <a:extLst>
              <a:ext uri="{FF2B5EF4-FFF2-40B4-BE49-F238E27FC236}">
                <a16:creationId xmlns:a16="http://schemas.microsoft.com/office/drawing/2014/main" id="{97AA0192-9085-41ED-8505-A7B7327D293E}"/>
              </a:ext>
            </a:extLst>
          </p:cNvPr>
          <p:cNvSpPr/>
          <p:nvPr/>
        </p:nvSpPr>
        <p:spPr>
          <a:xfrm>
            <a:off x="618124" y="4892668"/>
            <a:ext cx="55511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lèche droite 18">
            <a:extLst>
              <a:ext uri="{FF2B5EF4-FFF2-40B4-BE49-F238E27FC236}">
                <a16:creationId xmlns:a16="http://schemas.microsoft.com/office/drawing/2014/main" id="{0031EC2B-3738-4050-80C1-A7C824FE2B91}"/>
              </a:ext>
            </a:extLst>
          </p:cNvPr>
          <p:cNvSpPr/>
          <p:nvPr/>
        </p:nvSpPr>
        <p:spPr>
          <a:xfrm>
            <a:off x="951052" y="3983818"/>
            <a:ext cx="55511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D27B183-19AE-484C-BB24-33C00F98B85B}"/>
              </a:ext>
            </a:extLst>
          </p:cNvPr>
          <p:cNvGrpSpPr/>
          <p:nvPr/>
        </p:nvGrpSpPr>
        <p:grpSpPr>
          <a:xfrm>
            <a:off x="79965" y="2137154"/>
            <a:ext cx="9415749" cy="4533980"/>
            <a:chOff x="282443" y="-2233663"/>
            <a:chExt cx="6208370" cy="4533980"/>
          </a:xfrm>
        </p:grpSpPr>
        <p:sp>
          <p:nvSpPr>
            <p:cNvPr id="24" name="Flèche droite 14">
              <a:extLst>
                <a:ext uri="{FF2B5EF4-FFF2-40B4-BE49-F238E27FC236}">
                  <a16:creationId xmlns:a16="http://schemas.microsoft.com/office/drawing/2014/main" id="{9D14EBE8-D652-40EF-88F6-E491B912CF53}"/>
                </a:ext>
              </a:extLst>
            </p:cNvPr>
            <p:cNvSpPr/>
            <p:nvPr/>
          </p:nvSpPr>
          <p:spPr>
            <a:xfrm>
              <a:off x="625211" y="1998712"/>
              <a:ext cx="432048" cy="28803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06EE906-71E2-4281-8227-D7CD7FA66E4E}"/>
                </a:ext>
              </a:extLst>
            </p:cNvPr>
            <p:cNvSpPr txBox="1"/>
            <p:nvPr/>
          </p:nvSpPr>
          <p:spPr>
            <a:xfrm>
              <a:off x="1057109" y="1961763"/>
              <a:ext cx="54337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/>
                <a:t>Lien possible avec le tronc commun, EMC, dimension culturelle</a:t>
              </a:r>
            </a:p>
          </p:txBody>
        </p:sp>
        <p:sp>
          <p:nvSpPr>
            <p:cNvPr id="26" name="Flèche droite 14">
              <a:extLst>
                <a:ext uri="{FF2B5EF4-FFF2-40B4-BE49-F238E27FC236}">
                  <a16:creationId xmlns:a16="http://schemas.microsoft.com/office/drawing/2014/main" id="{93184820-BCA0-4649-AA6A-2020C58F0553}"/>
                </a:ext>
              </a:extLst>
            </p:cNvPr>
            <p:cNvSpPr/>
            <p:nvPr/>
          </p:nvSpPr>
          <p:spPr>
            <a:xfrm>
              <a:off x="465453" y="-1317015"/>
              <a:ext cx="343662" cy="33095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Flèche droite 14">
              <a:extLst>
                <a:ext uri="{FF2B5EF4-FFF2-40B4-BE49-F238E27FC236}">
                  <a16:creationId xmlns:a16="http://schemas.microsoft.com/office/drawing/2014/main" id="{05E1D252-A26F-40B4-A49D-9FF094F56BB3}"/>
                </a:ext>
              </a:extLst>
            </p:cNvPr>
            <p:cNvSpPr/>
            <p:nvPr/>
          </p:nvSpPr>
          <p:spPr>
            <a:xfrm>
              <a:off x="282443" y="-2233663"/>
              <a:ext cx="343661" cy="33095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8" name="Titre 1">
            <a:extLst>
              <a:ext uri="{FF2B5EF4-FFF2-40B4-BE49-F238E27FC236}">
                <a16:creationId xmlns:a16="http://schemas.microsoft.com/office/drawing/2014/main" id="{B092966A-21EC-4EFC-920B-1A450475107F}"/>
              </a:ext>
            </a:extLst>
          </p:cNvPr>
          <p:cNvSpPr txBox="1">
            <a:spLocks/>
          </p:cNvSpPr>
          <p:nvPr/>
        </p:nvSpPr>
        <p:spPr>
          <a:xfrm>
            <a:off x="2761540" y="278355"/>
            <a:ext cx="562778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Contenus des modules TRANSVERSAUX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1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14</a:t>
            </a:fld>
            <a:endParaRPr kumimoji="0"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486094" y="3269015"/>
            <a:ext cx="6086406" cy="90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16" i="1" dirty="0"/>
              <a:t>Même paragraphe </a:t>
            </a:r>
            <a:r>
              <a:rPr lang="fr-FR" sz="1316" b="1" i="1" dirty="0">
                <a:solidFill>
                  <a:schemeClr val="accent6">
                    <a:lumMod val="50000"/>
                  </a:schemeClr>
                </a:solidFill>
              </a:rPr>
              <a:t> «Mesures et incertitudes » </a:t>
            </a:r>
            <a:r>
              <a:rPr lang="fr-FR" sz="1316" i="1" dirty="0"/>
              <a:t> en PCM et SPLC</a:t>
            </a:r>
          </a:p>
          <a:p>
            <a:r>
              <a:rPr lang="fr-FR" sz="1316" i="1" dirty="0"/>
              <a:t>              Évaluation de type A (conditions de répétabilité) ou de type B de l’incertitude </a:t>
            </a:r>
          </a:p>
          <a:p>
            <a:pPr marL="513225"/>
            <a:r>
              <a:rPr lang="fr-FR" sz="1316" i="1" dirty="0"/>
              <a:t>Plus de facteur d’élargissement  ni d’intervalle de confiance</a:t>
            </a:r>
          </a:p>
          <a:p>
            <a:pPr marL="513225"/>
            <a:r>
              <a:rPr lang="fr-FR" sz="1316" i="1" dirty="0"/>
              <a:t>Aucune consigne sur écriture des grandeurs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613964" y="4160578"/>
            <a:ext cx="6401961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16" b="1" dirty="0">
                <a:sym typeface="Wingdings" panose="05000000000000000000" pitchFamily="2" charset="2"/>
              </a:rPr>
              <a:t></a:t>
            </a:r>
            <a:r>
              <a:rPr lang="fr-FR" sz="1316" b="1" dirty="0"/>
              <a:t> Enseignement «instrumentation »</a:t>
            </a:r>
            <a:r>
              <a:rPr lang="fr-FR" sz="1316" b="1" dirty="0">
                <a:sym typeface="Wingdings" panose="05000000000000000000" pitchFamily="2" charset="2"/>
              </a:rPr>
              <a:t> pas de modules dédiés en PCM</a:t>
            </a:r>
            <a:endParaRPr lang="fr-FR" sz="1316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974778" y="2356157"/>
            <a:ext cx="6401961" cy="49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1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Mathématiques</a:t>
            </a:r>
            <a:r>
              <a:rPr lang="fr-FR" sz="1316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,</a:t>
            </a:r>
          </a:p>
          <a:p>
            <a:pPr indent="587821"/>
            <a:r>
              <a:rPr lang="fr-FR" sz="1316" b="1" dirty="0">
                <a:sym typeface="Wingdings" panose="05000000000000000000" pitchFamily="2" charset="2"/>
              </a:rPr>
              <a:t> explications (études des lois de probabilité)</a:t>
            </a:r>
            <a:endParaRPr lang="fr-FR" sz="1316" b="1" dirty="0"/>
          </a:p>
        </p:txBody>
      </p:sp>
      <p:grpSp>
        <p:nvGrpSpPr>
          <p:cNvPr id="58" name="Groupe 57"/>
          <p:cNvGrpSpPr/>
          <p:nvPr/>
        </p:nvGrpSpPr>
        <p:grpSpPr>
          <a:xfrm>
            <a:off x="1940716" y="1655836"/>
            <a:ext cx="7890755" cy="902298"/>
            <a:chOff x="2117362" y="3500369"/>
            <a:chExt cx="8396104" cy="960085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2117362" y="3708357"/>
              <a:ext cx="4068000" cy="504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92" b="1" dirty="0">
                  <a:solidFill>
                    <a:schemeClr val="accent1">
                      <a:lumMod val="75000"/>
                    </a:schemeClr>
                  </a:solidFill>
                </a:rPr>
                <a:t>Obtenir des résultats de mesure fiables</a:t>
              </a:r>
              <a:endParaRPr lang="fr-FR" sz="1692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7283942" y="3500369"/>
              <a:ext cx="3229524" cy="9600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16" dirty="0"/>
                <a:t>Choix des instruments de mesure</a:t>
              </a:r>
            </a:p>
            <a:p>
              <a:pPr algn="ctr"/>
              <a:r>
                <a:rPr lang="fr-FR" sz="1316" dirty="0"/>
                <a:t>Identifier les points critiques d’un protocole</a:t>
              </a:r>
            </a:p>
            <a:p>
              <a:pPr algn="ctr"/>
              <a:r>
                <a:rPr lang="fr-FR" sz="1316" dirty="0"/>
                <a:t>Exploiter les résultats expérimentaux</a:t>
              </a:r>
            </a:p>
          </p:txBody>
        </p:sp>
      </p:grpSp>
      <p:sp>
        <p:nvSpPr>
          <p:cNvPr id="62" name="ZoneTexte 61"/>
          <p:cNvSpPr txBox="1"/>
          <p:nvPr/>
        </p:nvSpPr>
        <p:spPr>
          <a:xfrm>
            <a:off x="974777" y="2803834"/>
            <a:ext cx="8705227" cy="49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20077" indent="-2020077"/>
            <a:r>
              <a:rPr lang="fr-FR" sz="131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 « Mesures et incertitudes »</a:t>
            </a:r>
          </a:p>
          <a:p>
            <a:pPr indent="587821"/>
            <a:r>
              <a:rPr lang="fr-FR" sz="1316" b="1" dirty="0">
                <a:sym typeface="Wingdings" panose="05000000000000000000" pitchFamily="2" charset="2"/>
              </a:rPr>
              <a:t> Enseignement métrologie : sources d’erreurs , fidélité, justesse, Incertitude type, valeurs de référence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D5C3D847-8C24-4340-B2D3-59CB780BF994}"/>
              </a:ext>
            </a:extLst>
          </p:cNvPr>
          <p:cNvSpPr txBox="1">
            <a:spLocks/>
          </p:cNvSpPr>
          <p:nvPr/>
        </p:nvSpPr>
        <p:spPr>
          <a:xfrm>
            <a:off x="2761540" y="278355"/>
            <a:ext cx="562778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Contenus des modules TRANSVERSAUX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Flèche droite 18">
            <a:extLst>
              <a:ext uri="{FF2B5EF4-FFF2-40B4-BE49-F238E27FC236}">
                <a16:creationId xmlns:a16="http://schemas.microsoft.com/office/drawing/2014/main" id="{EB0D8C7D-39BF-4352-B14E-D2C9CAD2A25C}"/>
              </a:ext>
            </a:extLst>
          </p:cNvPr>
          <p:cNvSpPr/>
          <p:nvPr/>
        </p:nvSpPr>
        <p:spPr>
          <a:xfrm>
            <a:off x="1446467" y="1941637"/>
            <a:ext cx="55511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0AA6EA8-06B4-455A-A413-C701708C2EA2}"/>
              </a:ext>
            </a:extLst>
          </p:cNvPr>
          <p:cNvGrpSpPr/>
          <p:nvPr/>
        </p:nvGrpSpPr>
        <p:grpSpPr>
          <a:xfrm>
            <a:off x="1058845" y="4832691"/>
            <a:ext cx="8821831" cy="699807"/>
            <a:chOff x="1058845" y="4832691"/>
            <a:chExt cx="8821831" cy="699807"/>
          </a:xfrm>
        </p:grpSpPr>
        <p:grpSp>
          <p:nvGrpSpPr>
            <p:cNvPr id="4" name="Groupe 3"/>
            <p:cNvGrpSpPr/>
            <p:nvPr/>
          </p:nvGrpSpPr>
          <p:grpSpPr>
            <a:xfrm>
              <a:off x="1583923" y="4832691"/>
              <a:ext cx="8296753" cy="699807"/>
              <a:chOff x="1685362" y="4652109"/>
              <a:chExt cx="8828104" cy="744624"/>
            </a:xfrm>
          </p:grpSpPr>
          <p:sp>
            <p:nvSpPr>
              <p:cNvPr id="39" name="Rectangle à coins arrondis 38"/>
              <p:cNvSpPr/>
              <p:nvPr/>
            </p:nvSpPr>
            <p:spPr>
              <a:xfrm>
                <a:off x="1685362" y="4660576"/>
                <a:ext cx="4932000" cy="504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92" b="1" dirty="0">
                    <a:solidFill>
                      <a:schemeClr val="accent1">
                        <a:lumMod val="75000"/>
                      </a:schemeClr>
                    </a:solidFill>
                  </a:rPr>
                  <a:t>Utiliser des outils numériques en biotechnologies</a:t>
                </a:r>
                <a:endParaRPr lang="fr-FR" sz="1692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7283941" y="4652109"/>
                <a:ext cx="3229525" cy="7446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16" dirty="0"/>
                  <a:t>Visualisation de molécules en 3D</a:t>
                </a:r>
              </a:p>
              <a:p>
                <a:pPr algn="ctr"/>
                <a:r>
                  <a:rPr lang="fr-FR" sz="1316" dirty="0"/>
                  <a:t>Traiter les résultats expérimentaux</a:t>
                </a:r>
              </a:p>
              <a:p>
                <a:pPr algn="ctr"/>
                <a:r>
                  <a:rPr lang="fr-FR" sz="1316" dirty="0"/>
                  <a:t>Partager avec des outils collaboratifs</a:t>
                </a:r>
              </a:p>
            </p:txBody>
          </p:sp>
        </p:grpSp>
        <p:sp>
          <p:nvSpPr>
            <p:cNvPr id="29" name="Flèche droite 18">
              <a:extLst>
                <a:ext uri="{FF2B5EF4-FFF2-40B4-BE49-F238E27FC236}">
                  <a16:creationId xmlns:a16="http://schemas.microsoft.com/office/drawing/2014/main" id="{97667033-9FD5-4B17-8081-8CA0F8E3B90F}"/>
                </a:ext>
              </a:extLst>
            </p:cNvPr>
            <p:cNvSpPr/>
            <p:nvPr/>
          </p:nvSpPr>
          <p:spPr>
            <a:xfrm>
              <a:off x="1058845" y="4909062"/>
              <a:ext cx="555119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0EAB77A-EED1-4A00-9936-2F9BF3F5EB8D}"/>
              </a:ext>
            </a:extLst>
          </p:cNvPr>
          <p:cNvGrpSpPr/>
          <p:nvPr/>
        </p:nvGrpSpPr>
        <p:grpSpPr>
          <a:xfrm>
            <a:off x="542320" y="5634899"/>
            <a:ext cx="9744517" cy="584775"/>
            <a:chOff x="534988" y="1988840"/>
            <a:chExt cx="5865752" cy="584775"/>
          </a:xfrm>
        </p:grpSpPr>
        <p:sp>
          <p:nvSpPr>
            <p:cNvPr id="37" name="Flèche droite 14">
              <a:extLst>
                <a:ext uri="{FF2B5EF4-FFF2-40B4-BE49-F238E27FC236}">
                  <a16:creationId xmlns:a16="http://schemas.microsoft.com/office/drawing/2014/main" id="{58620B1C-E301-4ED5-8064-4C9415EBC85B}"/>
                </a:ext>
              </a:extLst>
            </p:cNvPr>
            <p:cNvSpPr/>
            <p:nvPr/>
          </p:nvSpPr>
          <p:spPr>
            <a:xfrm>
              <a:off x="534988" y="1998712"/>
              <a:ext cx="43204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29C1CFA0-B7C7-4310-ABA7-DA7E7C14B495}"/>
                </a:ext>
              </a:extLst>
            </p:cNvPr>
            <p:cNvSpPr txBox="1"/>
            <p:nvPr/>
          </p:nvSpPr>
          <p:spPr>
            <a:xfrm>
              <a:off x="967036" y="1988840"/>
              <a:ext cx="5433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/>
                <a:t>Lien fort avec l’enseignement de spécialité de </a:t>
              </a:r>
              <a:r>
                <a:rPr lang="fr-FR" sz="1600" b="1" i="1" dirty="0">
                  <a:solidFill>
                    <a:srgbClr val="FF0000"/>
                  </a:solidFill>
                </a:rPr>
                <a:t>physique-chimie</a:t>
              </a:r>
              <a:r>
                <a:rPr lang="fr-FR" sz="1600" b="1" i="1" dirty="0"/>
                <a:t> et </a:t>
              </a:r>
              <a:r>
                <a:rPr lang="fr-FR" sz="1600" b="1" i="1" dirty="0">
                  <a:solidFill>
                    <a:srgbClr val="FF0000"/>
                  </a:solidFill>
                </a:rPr>
                <a:t>mathématiques</a:t>
              </a:r>
              <a:r>
                <a:rPr lang="fr-FR" sz="1600" b="1" i="1" dirty="0"/>
                <a:t> (PCM) de 1</a:t>
              </a:r>
              <a:r>
                <a:rPr lang="fr-FR" sz="1600" b="1" i="1" baseline="30000" dirty="0"/>
                <a:t>ère</a:t>
              </a:r>
              <a:r>
                <a:rPr lang="fr-FR" sz="1600" b="1" i="1" dirty="0"/>
                <a:t> STL et de </a:t>
              </a:r>
              <a:r>
                <a:rPr lang="fr-FR" sz="1600" b="1" i="1" dirty="0">
                  <a:solidFill>
                    <a:srgbClr val="FF0000"/>
                  </a:solidFill>
                </a:rPr>
                <a:t>mathématiques</a:t>
              </a:r>
              <a:r>
                <a:rPr lang="fr-FR" sz="1600" b="1" i="1" dirty="0"/>
                <a:t> du tronc commun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251A565-89A3-4FC4-85D3-D200594D153F}"/>
              </a:ext>
            </a:extLst>
          </p:cNvPr>
          <p:cNvSpPr/>
          <p:nvPr/>
        </p:nvSpPr>
        <p:spPr>
          <a:xfrm>
            <a:off x="133456" y="1256411"/>
            <a:ext cx="57301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b="1" dirty="0"/>
              <a:t>MODULES TRANSVERSAUX  = liens avec PCM et Maths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9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9753E-6 4.44444E-6 L -0.00371 -0.312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4" grpId="0"/>
      <p:bldP spid="34" grpId="1"/>
      <p:bldP spid="57" grpId="0"/>
      <p:bldP spid="57" grpId="1"/>
      <p:bldP spid="62" grpId="0"/>
      <p:bldP spid="6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15</a:t>
            </a:fld>
            <a:endParaRPr kumimoji="0"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880042" y="3633887"/>
            <a:ext cx="9304018" cy="1307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8342" indent="-2618342"/>
            <a:r>
              <a:rPr lang="fr-FR" sz="131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 </a:t>
            </a:r>
            <a:r>
              <a:rPr lang="fr-FR" sz="1316" b="1" dirty="0"/>
              <a:t>« De la structure spatiale des espèces chimiques à leurs propriétés physiques » </a:t>
            </a:r>
          </a:p>
          <a:p>
            <a:pPr marL="2111085" indent="-165605">
              <a:tabLst>
                <a:tab pos="1854473" algn="l"/>
              </a:tabLst>
            </a:pPr>
            <a:r>
              <a:rPr lang="fr-FR" sz="1316" b="1" dirty="0">
                <a:sym typeface="Wingdings" panose="05000000000000000000" pitchFamily="2" charset="2"/>
              </a:rPr>
              <a:t> modèles moléculaires ou logiciel de représentation sur des molécules « simples » (ex: acide aminé)</a:t>
            </a:r>
          </a:p>
          <a:p>
            <a:pPr marL="2618342" indent="-2618342"/>
            <a:endParaRPr lang="fr-FR" sz="1316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618342" indent="-2618342"/>
            <a:r>
              <a:rPr lang="fr-FR" sz="131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PCM, différents modules</a:t>
            </a:r>
          </a:p>
          <a:p>
            <a:pPr marL="2618342" indent="-2618342"/>
            <a:r>
              <a:rPr lang="fr-FR" sz="131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 Mathématiques </a:t>
            </a:r>
          </a:p>
          <a:p>
            <a:pPr marL="2618342" indent="-2618342"/>
            <a:endParaRPr lang="fr-FR" sz="1316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Accolade fermante 4"/>
          <p:cNvSpPr/>
          <p:nvPr/>
        </p:nvSpPr>
        <p:spPr>
          <a:xfrm>
            <a:off x="2761540" y="4293096"/>
            <a:ext cx="135348" cy="473718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7" name="Rectangle 6"/>
          <p:cNvSpPr/>
          <p:nvPr/>
        </p:nvSpPr>
        <p:spPr>
          <a:xfrm>
            <a:off x="2861315" y="4392917"/>
            <a:ext cx="1981953" cy="294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18342" indent="-2618342"/>
            <a:r>
              <a:rPr lang="fr-FR" sz="1316" b="1" dirty="0">
                <a:sym typeface="Wingdings" panose="05000000000000000000" pitchFamily="2" charset="2"/>
              </a:rPr>
              <a:t> utilisation d’un tableur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752EA33F-C801-48C8-A1EE-5994AA094CC9}"/>
              </a:ext>
            </a:extLst>
          </p:cNvPr>
          <p:cNvSpPr txBox="1">
            <a:spLocks/>
          </p:cNvSpPr>
          <p:nvPr/>
        </p:nvSpPr>
        <p:spPr>
          <a:xfrm>
            <a:off x="2761540" y="278355"/>
            <a:ext cx="562778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Contenus des modules TRANSVERSAUX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3BC05FB8-5B47-499F-A029-9C12995E78C8}"/>
              </a:ext>
            </a:extLst>
          </p:cNvPr>
          <p:cNvGrpSpPr/>
          <p:nvPr/>
        </p:nvGrpSpPr>
        <p:grpSpPr>
          <a:xfrm>
            <a:off x="1940716" y="1655836"/>
            <a:ext cx="7890755" cy="902298"/>
            <a:chOff x="2117362" y="3500369"/>
            <a:chExt cx="8396104" cy="960085"/>
          </a:xfrm>
        </p:grpSpPr>
        <p:sp>
          <p:nvSpPr>
            <p:cNvPr id="38" name="Rectangle à coins arrondis 58">
              <a:extLst>
                <a:ext uri="{FF2B5EF4-FFF2-40B4-BE49-F238E27FC236}">
                  <a16:creationId xmlns:a16="http://schemas.microsoft.com/office/drawing/2014/main" id="{9AD2201C-D8C0-4A61-9B4D-9FC791DCFCEE}"/>
                </a:ext>
              </a:extLst>
            </p:cNvPr>
            <p:cNvSpPr/>
            <p:nvPr/>
          </p:nvSpPr>
          <p:spPr>
            <a:xfrm>
              <a:off x="2117362" y="3708357"/>
              <a:ext cx="4068000" cy="504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92" b="1" dirty="0">
                  <a:solidFill>
                    <a:schemeClr val="accent1">
                      <a:lumMod val="75000"/>
                    </a:schemeClr>
                  </a:solidFill>
                </a:rPr>
                <a:t>Obtenir des résultats de mesure fiables</a:t>
              </a:r>
              <a:endParaRPr lang="fr-FR" sz="1692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D081D11D-3EE0-4EA2-BE74-3CEC3052542A}"/>
                </a:ext>
              </a:extLst>
            </p:cNvPr>
            <p:cNvSpPr txBox="1"/>
            <p:nvPr/>
          </p:nvSpPr>
          <p:spPr>
            <a:xfrm>
              <a:off x="7283942" y="3500369"/>
              <a:ext cx="3229524" cy="9600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16" dirty="0"/>
                <a:t>Choix des instruments de mesure</a:t>
              </a:r>
            </a:p>
            <a:p>
              <a:pPr algn="ctr"/>
              <a:r>
                <a:rPr lang="fr-FR" sz="1316" dirty="0"/>
                <a:t>Identifier les points critiques d’un protocole</a:t>
              </a:r>
            </a:p>
            <a:p>
              <a:pPr algn="ctr"/>
              <a:r>
                <a:rPr lang="fr-FR" sz="1316" dirty="0"/>
                <a:t>Exploiter les résultats expérimentaux</a:t>
              </a:r>
            </a:p>
          </p:txBody>
        </p:sp>
      </p:grpSp>
      <p:sp>
        <p:nvSpPr>
          <p:cNvPr id="41" name="Flèche droite 18">
            <a:extLst>
              <a:ext uri="{FF2B5EF4-FFF2-40B4-BE49-F238E27FC236}">
                <a16:creationId xmlns:a16="http://schemas.microsoft.com/office/drawing/2014/main" id="{88610EB9-99B8-491C-AFF6-A770E9559F93}"/>
              </a:ext>
            </a:extLst>
          </p:cNvPr>
          <p:cNvSpPr/>
          <p:nvPr/>
        </p:nvSpPr>
        <p:spPr>
          <a:xfrm>
            <a:off x="1446467" y="1941637"/>
            <a:ext cx="55511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5A9E57-BF9E-462A-A4F6-F4288D58F6F0}"/>
              </a:ext>
            </a:extLst>
          </p:cNvPr>
          <p:cNvSpPr/>
          <p:nvPr/>
        </p:nvSpPr>
        <p:spPr>
          <a:xfrm>
            <a:off x="133456" y="1256411"/>
            <a:ext cx="57301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b="1" dirty="0"/>
              <a:t>MODULES TRANSVERSAUX  = liens avec PCM et Maths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DFC29FA-6538-4AC9-AAB3-FDE535C48E45}"/>
              </a:ext>
            </a:extLst>
          </p:cNvPr>
          <p:cNvGrpSpPr/>
          <p:nvPr/>
        </p:nvGrpSpPr>
        <p:grpSpPr>
          <a:xfrm>
            <a:off x="1015389" y="2708920"/>
            <a:ext cx="8821831" cy="699807"/>
            <a:chOff x="1058845" y="4832691"/>
            <a:chExt cx="8821831" cy="699807"/>
          </a:xfrm>
        </p:grpSpPr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3C9E1121-4848-4F61-8C4B-F23E65E31664}"/>
                </a:ext>
              </a:extLst>
            </p:cNvPr>
            <p:cNvGrpSpPr/>
            <p:nvPr/>
          </p:nvGrpSpPr>
          <p:grpSpPr>
            <a:xfrm>
              <a:off x="1583923" y="4832691"/>
              <a:ext cx="8296753" cy="699807"/>
              <a:chOff x="1685362" y="4652109"/>
              <a:chExt cx="8828104" cy="744624"/>
            </a:xfrm>
          </p:grpSpPr>
          <p:sp>
            <p:nvSpPr>
              <p:cNvPr id="46" name="Rectangle à coins arrondis 38">
                <a:extLst>
                  <a:ext uri="{FF2B5EF4-FFF2-40B4-BE49-F238E27FC236}">
                    <a16:creationId xmlns:a16="http://schemas.microsoft.com/office/drawing/2014/main" id="{047A2011-0FAA-4477-82F4-6D190F415057}"/>
                  </a:ext>
                </a:extLst>
              </p:cNvPr>
              <p:cNvSpPr/>
              <p:nvPr/>
            </p:nvSpPr>
            <p:spPr>
              <a:xfrm>
                <a:off x="1685362" y="4660576"/>
                <a:ext cx="4932000" cy="504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92" b="1" dirty="0">
                    <a:solidFill>
                      <a:schemeClr val="accent1">
                        <a:lumMod val="75000"/>
                      </a:schemeClr>
                    </a:solidFill>
                  </a:rPr>
                  <a:t>Utiliser des outils numériques en biotechnologies</a:t>
                </a:r>
                <a:endParaRPr lang="fr-FR" sz="1692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15CD5DFE-3D78-401E-BF26-DD50A138852A}"/>
                  </a:ext>
                </a:extLst>
              </p:cNvPr>
              <p:cNvSpPr txBox="1"/>
              <p:nvPr/>
            </p:nvSpPr>
            <p:spPr>
              <a:xfrm>
                <a:off x="7283941" y="4652109"/>
                <a:ext cx="3229525" cy="7446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16" dirty="0"/>
                  <a:t>Visualisation de molécules en 3D</a:t>
                </a:r>
              </a:p>
              <a:p>
                <a:pPr algn="ctr"/>
                <a:r>
                  <a:rPr lang="fr-FR" sz="1316" dirty="0"/>
                  <a:t>Traiter les résultats expérimentaux</a:t>
                </a:r>
              </a:p>
              <a:p>
                <a:pPr algn="ctr"/>
                <a:r>
                  <a:rPr lang="fr-FR" sz="1316" dirty="0"/>
                  <a:t>Partager avec des outils collaboratifs</a:t>
                </a:r>
              </a:p>
            </p:txBody>
          </p:sp>
        </p:grpSp>
        <p:sp>
          <p:nvSpPr>
            <p:cNvPr id="45" name="Flèche droite 18">
              <a:extLst>
                <a:ext uri="{FF2B5EF4-FFF2-40B4-BE49-F238E27FC236}">
                  <a16:creationId xmlns:a16="http://schemas.microsoft.com/office/drawing/2014/main" id="{14F7B774-25A4-4031-A76D-36293F3A6C73}"/>
                </a:ext>
              </a:extLst>
            </p:cNvPr>
            <p:cNvSpPr/>
            <p:nvPr/>
          </p:nvSpPr>
          <p:spPr>
            <a:xfrm>
              <a:off x="1058845" y="4909062"/>
              <a:ext cx="555119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F05B9816-59C1-4CC6-9B00-8656C8896C68}"/>
              </a:ext>
            </a:extLst>
          </p:cNvPr>
          <p:cNvGrpSpPr/>
          <p:nvPr/>
        </p:nvGrpSpPr>
        <p:grpSpPr>
          <a:xfrm>
            <a:off x="542320" y="5634899"/>
            <a:ext cx="9744517" cy="584775"/>
            <a:chOff x="534988" y="1988840"/>
            <a:chExt cx="5865752" cy="584775"/>
          </a:xfrm>
        </p:grpSpPr>
        <p:sp>
          <p:nvSpPr>
            <p:cNvPr id="50" name="Flèche droite 14">
              <a:extLst>
                <a:ext uri="{FF2B5EF4-FFF2-40B4-BE49-F238E27FC236}">
                  <a16:creationId xmlns:a16="http://schemas.microsoft.com/office/drawing/2014/main" id="{8F57F0C7-2446-43B7-9611-AB11CE1150B6}"/>
                </a:ext>
              </a:extLst>
            </p:cNvPr>
            <p:cNvSpPr/>
            <p:nvPr/>
          </p:nvSpPr>
          <p:spPr>
            <a:xfrm>
              <a:off x="534988" y="1998712"/>
              <a:ext cx="43204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4929535E-3936-4377-8E04-3DF27B715DCF}"/>
                </a:ext>
              </a:extLst>
            </p:cNvPr>
            <p:cNvSpPr txBox="1"/>
            <p:nvPr/>
          </p:nvSpPr>
          <p:spPr>
            <a:xfrm>
              <a:off x="967036" y="1988840"/>
              <a:ext cx="5433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/>
                <a:t>Lien fort avec l’enseignement de spécialité de physique-chimie et </a:t>
              </a:r>
              <a:r>
                <a:rPr lang="fr-FR" sz="1600" b="1" i="1" dirty="0">
                  <a:solidFill>
                    <a:srgbClr val="FF0000"/>
                  </a:solidFill>
                </a:rPr>
                <a:t>mathématiques</a:t>
              </a:r>
              <a:r>
                <a:rPr lang="fr-FR" sz="1600" b="1" i="1" dirty="0"/>
                <a:t> de 1</a:t>
              </a:r>
              <a:r>
                <a:rPr lang="fr-FR" sz="1600" b="1" i="1" baseline="30000" dirty="0"/>
                <a:t>ère</a:t>
              </a:r>
              <a:r>
                <a:rPr lang="fr-FR" sz="1600" b="1" i="1" dirty="0"/>
                <a:t> STL et de </a:t>
              </a:r>
              <a:r>
                <a:rPr lang="fr-FR" sz="1600" b="1" i="1" dirty="0">
                  <a:solidFill>
                    <a:srgbClr val="FF0000"/>
                  </a:solidFill>
                </a:rPr>
                <a:t>mathématiques</a:t>
              </a:r>
              <a:r>
                <a:rPr lang="fr-FR" sz="1600" b="1" i="1" dirty="0"/>
                <a:t> du tronc commun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904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26524" y="116632"/>
            <a:ext cx="5633952" cy="835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STL, Biotechnologies, 1</a:t>
            </a:r>
            <a:r>
              <a:rPr lang="fr-FR" sz="36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715874" y="3284984"/>
            <a:ext cx="6855253" cy="372740"/>
            <a:chOff x="1543100" y="3284984"/>
            <a:chExt cx="6855253" cy="37274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1543100" y="3291334"/>
              <a:ext cx="2750797" cy="36004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accent1">
                      <a:lumMod val="50000"/>
                    </a:schemeClr>
                  </a:solidFill>
                </a:rPr>
                <a:t>4 modules transversaux</a:t>
              </a:r>
              <a:endParaRPr lang="fr-FR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5647556" y="3291334"/>
              <a:ext cx="2750797" cy="36004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accent1">
                      <a:lumMod val="50000"/>
                    </a:schemeClr>
                  </a:solidFill>
                </a:rPr>
                <a:t>8 modules disciplinaires</a:t>
              </a:r>
              <a:endParaRPr lang="fr-FR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9" name="Connecteur en arc 8"/>
            <p:cNvCxnSpPr>
              <a:stCxn id="5" idx="0"/>
              <a:endCxn id="7" idx="0"/>
            </p:cNvCxnSpPr>
            <p:nvPr/>
          </p:nvCxnSpPr>
          <p:spPr>
            <a:xfrm rot="5400000" flipH="1" flipV="1">
              <a:off x="4970727" y="1239106"/>
              <a:ext cx="12700" cy="4104456"/>
            </a:xfrm>
            <a:prstGeom prst="curvedConnector3">
              <a:avLst>
                <a:gd name="adj1" fmla="val 8925000"/>
              </a:avLst>
            </a:prstGeom>
            <a:ln w="38100"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en arc 11"/>
            <p:cNvCxnSpPr>
              <a:stCxn id="5" idx="2"/>
              <a:endCxn id="7" idx="2"/>
            </p:cNvCxnSpPr>
            <p:nvPr/>
          </p:nvCxnSpPr>
          <p:spPr>
            <a:xfrm rot="16200000" flipH="1">
              <a:off x="4970727" y="1599146"/>
              <a:ext cx="12700" cy="4104456"/>
            </a:xfrm>
            <a:prstGeom prst="curvedConnector3">
              <a:avLst>
                <a:gd name="adj1" fmla="val 8625000"/>
              </a:avLst>
            </a:prstGeom>
            <a:ln w="38100"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783760" y="6356351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2034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879804" y="6356351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AE550788-4778-497A-8331-F22515EBA417}"/>
              </a:ext>
            </a:extLst>
          </p:cNvPr>
          <p:cNvSpPr txBox="1">
            <a:spLocks/>
          </p:cNvSpPr>
          <p:nvPr/>
        </p:nvSpPr>
        <p:spPr>
          <a:xfrm>
            <a:off x="2761540" y="278355"/>
            <a:ext cx="562778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Contenus des modules DISCIPLINAIRES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B3E248-506E-4BB0-9FDF-F4ED705F3B3E}"/>
              </a:ext>
            </a:extLst>
          </p:cNvPr>
          <p:cNvSpPr/>
          <p:nvPr/>
        </p:nvSpPr>
        <p:spPr>
          <a:xfrm>
            <a:off x="133456" y="1146786"/>
            <a:ext cx="728273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b="1" dirty="0"/>
              <a:t>8 MODULES DISCIPLINAIRES  = « Acquérir les fondamentaux »</a:t>
            </a:r>
          </a:p>
        </p:txBody>
      </p:sp>
      <p:sp>
        <p:nvSpPr>
          <p:cNvPr id="29" name="Rectangle à coins arrondis 10">
            <a:extLst>
              <a:ext uri="{FF2B5EF4-FFF2-40B4-BE49-F238E27FC236}">
                <a16:creationId xmlns:a16="http://schemas.microsoft.com/office/drawing/2014/main" id="{2FCE5E5B-BEA3-4937-8EB5-2922AE33E464}"/>
              </a:ext>
            </a:extLst>
          </p:cNvPr>
          <p:cNvSpPr/>
          <p:nvPr/>
        </p:nvSpPr>
        <p:spPr>
          <a:xfrm>
            <a:off x="783463" y="2070952"/>
            <a:ext cx="5606585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Observer la diversité du vivant à l’échelle microscopique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ctangle à coins arrondis 11">
            <a:extLst>
              <a:ext uri="{FF2B5EF4-FFF2-40B4-BE49-F238E27FC236}">
                <a16:creationId xmlns:a16="http://schemas.microsoft.com/office/drawing/2014/main" id="{6B84D7F0-DB8E-4080-A0F7-A7806339B1C1}"/>
              </a:ext>
            </a:extLst>
          </p:cNvPr>
          <p:cNvSpPr/>
          <p:nvPr/>
        </p:nvSpPr>
        <p:spPr>
          <a:xfrm>
            <a:off x="1858563" y="3185661"/>
            <a:ext cx="3456384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Cultiver des micro-organismes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ectangle à coins arrondis 12">
            <a:extLst>
              <a:ext uri="{FF2B5EF4-FFF2-40B4-BE49-F238E27FC236}">
                <a16:creationId xmlns:a16="http://schemas.microsoft.com/office/drawing/2014/main" id="{0308825E-23CC-45D8-8141-1980C440F971}"/>
              </a:ext>
            </a:extLst>
          </p:cNvPr>
          <p:cNvSpPr/>
          <p:nvPr/>
        </p:nvSpPr>
        <p:spPr>
          <a:xfrm>
            <a:off x="977295" y="4265781"/>
            <a:ext cx="521892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Caractériser pour identifier les micro-organismes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à coins arrondis 13">
            <a:extLst>
              <a:ext uri="{FF2B5EF4-FFF2-40B4-BE49-F238E27FC236}">
                <a16:creationId xmlns:a16="http://schemas.microsoft.com/office/drawing/2014/main" id="{7462ADB4-2E7C-4C96-AE11-E5ABD8DC840D}"/>
              </a:ext>
            </a:extLst>
          </p:cNvPr>
          <p:cNvSpPr/>
          <p:nvPr/>
        </p:nvSpPr>
        <p:spPr>
          <a:xfrm>
            <a:off x="915075" y="5327317"/>
            <a:ext cx="5343361" cy="5961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Réaliser un dénombrement de micro-organismes présents dans un produit biologique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D25BA4B-F8D7-4307-B947-D8813EFD3A37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 flipH="1">
            <a:off x="3586755" y="2503000"/>
            <a:ext cx="1" cy="682661"/>
          </a:xfrm>
          <a:prstGeom prst="line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B572105F-48D2-44D1-AAEF-7834CAA9A32E}"/>
              </a:ext>
            </a:extLst>
          </p:cNvPr>
          <p:cNvCxnSpPr>
            <a:stCxn id="30" idx="2"/>
            <a:endCxn id="31" idx="0"/>
          </p:cNvCxnSpPr>
          <p:nvPr/>
        </p:nvCxnSpPr>
        <p:spPr>
          <a:xfrm>
            <a:off x="3586755" y="3617709"/>
            <a:ext cx="0" cy="648072"/>
          </a:xfrm>
          <a:prstGeom prst="line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2526DA7-B7ED-4E9C-94D3-F8B2E5F53E52}"/>
              </a:ext>
            </a:extLst>
          </p:cNvPr>
          <p:cNvCxnSpPr>
            <a:stCxn id="31" idx="2"/>
            <a:endCxn id="32" idx="0"/>
          </p:cNvCxnSpPr>
          <p:nvPr/>
        </p:nvCxnSpPr>
        <p:spPr>
          <a:xfrm>
            <a:off x="3586755" y="4697829"/>
            <a:ext cx="1" cy="629488"/>
          </a:xfrm>
          <a:prstGeom prst="line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9C49ABF-4D20-45B7-99F2-33980EEC9C84}"/>
              </a:ext>
            </a:extLst>
          </p:cNvPr>
          <p:cNvSpPr txBox="1"/>
          <p:nvPr/>
        </p:nvSpPr>
        <p:spPr>
          <a:xfrm>
            <a:off x="6583660" y="1898248"/>
            <a:ext cx="343314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Préparations microscopiques</a:t>
            </a:r>
          </a:p>
          <a:p>
            <a:pPr algn="ctr"/>
            <a:r>
              <a:rPr lang="fr-FR" sz="1400" b="1" dirty="0"/>
              <a:t>Caractères morphologiques</a:t>
            </a:r>
          </a:p>
          <a:p>
            <a:pPr algn="ctr"/>
            <a:r>
              <a:rPr lang="fr-FR" sz="1400" b="1" dirty="0"/>
              <a:t>Observer au microscope optique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864C607-38C9-4C77-8814-9294D3FB6634}"/>
              </a:ext>
            </a:extLst>
          </p:cNvPr>
          <p:cNvSpPr txBox="1"/>
          <p:nvPr/>
        </p:nvSpPr>
        <p:spPr>
          <a:xfrm>
            <a:off x="6583660" y="3050376"/>
            <a:ext cx="343314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Choisir un milieu de culture</a:t>
            </a:r>
          </a:p>
          <a:p>
            <a:pPr algn="ctr"/>
            <a:r>
              <a:rPr lang="fr-FR" sz="1400" b="1" dirty="0"/>
              <a:t>Caractères macroscopiques d’une colonie</a:t>
            </a:r>
          </a:p>
          <a:p>
            <a:pPr algn="ctr"/>
            <a:r>
              <a:rPr lang="fr-FR" sz="1400" b="1" dirty="0"/>
              <a:t>Conditions d’asepsie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9AA736E-7E8B-48A4-AF04-A90B4CB16049}"/>
              </a:ext>
            </a:extLst>
          </p:cNvPr>
          <p:cNvSpPr txBox="1"/>
          <p:nvPr/>
        </p:nvSpPr>
        <p:spPr>
          <a:xfrm>
            <a:off x="6583660" y="4111912"/>
            <a:ext cx="343314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Notion de souche pure</a:t>
            </a:r>
          </a:p>
          <a:p>
            <a:pPr algn="ctr"/>
            <a:r>
              <a:rPr lang="fr-FR" sz="1400" b="1" dirty="0"/>
              <a:t>Caractères morphologiques d’identification</a:t>
            </a:r>
          </a:p>
          <a:p>
            <a:pPr algn="ctr"/>
            <a:r>
              <a:rPr lang="fr-FR" sz="1400" b="1" dirty="0"/>
              <a:t>Démarche d’identification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FD92C10-795D-4DAE-A71A-841E749A8B73}"/>
              </a:ext>
            </a:extLst>
          </p:cNvPr>
          <p:cNvSpPr txBox="1"/>
          <p:nvPr/>
        </p:nvSpPr>
        <p:spPr>
          <a:xfrm>
            <a:off x="6583660" y="5210616"/>
            <a:ext cx="343314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Déterminer une concentration cellulaire</a:t>
            </a:r>
          </a:p>
          <a:p>
            <a:pPr algn="ctr"/>
            <a:r>
              <a:rPr lang="fr-FR" sz="1400" b="1" dirty="0"/>
              <a:t>Dénombrement direct ou indirect</a:t>
            </a:r>
          </a:p>
          <a:p>
            <a:pPr algn="ctr"/>
            <a:r>
              <a:rPr lang="fr-FR" sz="1400" b="1" dirty="0"/>
              <a:t>Choisir une méthode de dénombrement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7E7820-BE5D-4B1F-8CA0-CB8236945431}"/>
              </a:ext>
            </a:extLst>
          </p:cNvPr>
          <p:cNvSpPr txBox="1"/>
          <p:nvPr/>
        </p:nvSpPr>
        <p:spPr>
          <a:xfrm>
            <a:off x="7735788" y="105273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modules « Microbiologie »</a:t>
            </a:r>
          </a:p>
        </p:txBody>
      </p:sp>
    </p:spTree>
    <p:extLst>
      <p:ext uri="{BB962C8B-B14F-4D97-AF65-F5344CB8AC3E}">
        <p14:creationId xmlns:p14="http://schemas.microsoft.com/office/powerpoint/2010/main" val="277074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879804" y="6356351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AE550788-4778-497A-8331-F22515EBA417}"/>
              </a:ext>
            </a:extLst>
          </p:cNvPr>
          <p:cNvSpPr txBox="1">
            <a:spLocks/>
          </p:cNvSpPr>
          <p:nvPr/>
        </p:nvSpPr>
        <p:spPr>
          <a:xfrm>
            <a:off x="2761540" y="278355"/>
            <a:ext cx="562778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Contenus des modules DISCIPLINAIRES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B3E248-506E-4BB0-9FDF-F4ED705F3B3E}"/>
              </a:ext>
            </a:extLst>
          </p:cNvPr>
          <p:cNvSpPr/>
          <p:nvPr/>
        </p:nvSpPr>
        <p:spPr>
          <a:xfrm>
            <a:off x="133456" y="1146786"/>
            <a:ext cx="728273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b="1" dirty="0"/>
              <a:t>8 MODULES DISCIPLINAIRES = liens avec PCM et Maths</a:t>
            </a:r>
          </a:p>
        </p:txBody>
      </p:sp>
      <p:sp>
        <p:nvSpPr>
          <p:cNvPr id="29" name="Rectangle à coins arrondis 10">
            <a:extLst>
              <a:ext uri="{FF2B5EF4-FFF2-40B4-BE49-F238E27FC236}">
                <a16:creationId xmlns:a16="http://schemas.microsoft.com/office/drawing/2014/main" id="{2FCE5E5B-BEA3-4937-8EB5-2922AE33E464}"/>
              </a:ext>
            </a:extLst>
          </p:cNvPr>
          <p:cNvSpPr/>
          <p:nvPr/>
        </p:nvSpPr>
        <p:spPr>
          <a:xfrm>
            <a:off x="783463" y="2070952"/>
            <a:ext cx="5606585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Observer la diversité du vivant à l’échelle microscopique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ctangle à coins arrondis 11">
            <a:extLst>
              <a:ext uri="{FF2B5EF4-FFF2-40B4-BE49-F238E27FC236}">
                <a16:creationId xmlns:a16="http://schemas.microsoft.com/office/drawing/2014/main" id="{6B84D7F0-DB8E-4080-A0F7-A7806339B1C1}"/>
              </a:ext>
            </a:extLst>
          </p:cNvPr>
          <p:cNvSpPr/>
          <p:nvPr/>
        </p:nvSpPr>
        <p:spPr>
          <a:xfrm>
            <a:off x="1858563" y="3185661"/>
            <a:ext cx="3456384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Cultiver des micro-organismes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ectangle à coins arrondis 12">
            <a:extLst>
              <a:ext uri="{FF2B5EF4-FFF2-40B4-BE49-F238E27FC236}">
                <a16:creationId xmlns:a16="http://schemas.microsoft.com/office/drawing/2014/main" id="{0308825E-23CC-45D8-8141-1980C440F971}"/>
              </a:ext>
            </a:extLst>
          </p:cNvPr>
          <p:cNvSpPr/>
          <p:nvPr/>
        </p:nvSpPr>
        <p:spPr>
          <a:xfrm>
            <a:off x="977295" y="4265781"/>
            <a:ext cx="521892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Caractériser pour identifier les micro-organismes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à coins arrondis 13">
            <a:extLst>
              <a:ext uri="{FF2B5EF4-FFF2-40B4-BE49-F238E27FC236}">
                <a16:creationId xmlns:a16="http://schemas.microsoft.com/office/drawing/2014/main" id="{7462ADB4-2E7C-4C96-AE11-E5ABD8DC840D}"/>
              </a:ext>
            </a:extLst>
          </p:cNvPr>
          <p:cNvSpPr/>
          <p:nvPr/>
        </p:nvSpPr>
        <p:spPr>
          <a:xfrm>
            <a:off x="915075" y="5327317"/>
            <a:ext cx="5343361" cy="5961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Réaliser un dénombrement de micro-organismes présents dans un produit biologique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9C49ABF-4D20-45B7-99F2-33980EEC9C84}"/>
              </a:ext>
            </a:extLst>
          </p:cNvPr>
          <p:cNvSpPr txBox="1"/>
          <p:nvPr/>
        </p:nvSpPr>
        <p:spPr>
          <a:xfrm>
            <a:off x="6583660" y="1898248"/>
            <a:ext cx="343314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Préparations microscopiques</a:t>
            </a:r>
          </a:p>
          <a:p>
            <a:pPr algn="ctr"/>
            <a:r>
              <a:rPr lang="fr-FR" sz="1400" b="1" dirty="0"/>
              <a:t>Caractères morphologiques</a:t>
            </a:r>
          </a:p>
          <a:p>
            <a:pPr algn="ctr"/>
            <a:r>
              <a:rPr lang="fr-FR" sz="1400" b="1" dirty="0"/>
              <a:t>Observer au microscope optique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864C607-38C9-4C77-8814-9294D3FB6634}"/>
              </a:ext>
            </a:extLst>
          </p:cNvPr>
          <p:cNvSpPr txBox="1"/>
          <p:nvPr/>
        </p:nvSpPr>
        <p:spPr>
          <a:xfrm>
            <a:off x="6583660" y="3050376"/>
            <a:ext cx="343314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Choisir un milieu de culture</a:t>
            </a:r>
          </a:p>
          <a:p>
            <a:pPr algn="ctr"/>
            <a:r>
              <a:rPr lang="fr-FR" sz="1400" b="1" dirty="0"/>
              <a:t>Caractères macroscopiques d’une colonie</a:t>
            </a:r>
          </a:p>
          <a:p>
            <a:pPr algn="ctr"/>
            <a:r>
              <a:rPr lang="fr-FR" sz="1400" b="1" dirty="0"/>
              <a:t>Conditions d’asepsie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9AA736E-7E8B-48A4-AF04-A90B4CB16049}"/>
              </a:ext>
            </a:extLst>
          </p:cNvPr>
          <p:cNvSpPr txBox="1"/>
          <p:nvPr/>
        </p:nvSpPr>
        <p:spPr>
          <a:xfrm>
            <a:off x="6583660" y="4111912"/>
            <a:ext cx="343314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Notion de souche pure</a:t>
            </a:r>
          </a:p>
          <a:p>
            <a:pPr algn="ctr"/>
            <a:r>
              <a:rPr lang="fr-FR" sz="1400" b="1" dirty="0"/>
              <a:t>Caractères morphologiques d’identification</a:t>
            </a:r>
          </a:p>
          <a:p>
            <a:pPr algn="ctr"/>
            <a:r>
              <a:rPr lang="fr-FR" sz="1400" b="1" dirty="0"/>
              <a:t>Démarche d’identification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FD92C10-795D-4DAE-A71A-841E749A8B73}"/>
              </a:ext>
            </a:extLst>
          </p:cNvPr>
          <p:cNvSpPr txBox="1"/>
          <p:nvPr/>
        </p:nvSpPr>
        <p:spPr>
          <a:xfrm>
            <a:off x="6583660" y="5210616"/>
            <a:ext cx="343314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Déterminer une concentration cellulaire</a:t>
            </a:r>
          </a:p>
          <a:p>
            <a:pPr algn="ctr"/>
            <a:r>
              <a:rPr lang="fr-FR" sz="1400" b="1" dirty="0"/>
              <a:t>Dénombrement direct ou indirect</a:t>
            </a:r>
          </a:p>
          <a:p>
            <a:pPr algn="ctr"/>
            <a:r>
              <a:rPr lang="fr-FR" sz="1400" b="1" dirty="0"/>
              <a:t>Choisir une méthode de dénombrement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0CCABA9-24C7-4168-ADC8-775E7534794F}"/>
              </a:ext>
            </a:extLst>
          </p:cNvPr>
          <p:cNvSpPr txBox="1"/>
          <p:nvPr/>
        </p:nvSpPr>
        <p:spPr>
          <a:xfrm>
            <a:off x="569078" y="2616582"/>
            <a:ext cx="6811963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1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AFFEE51-969F-4935-9D8F-E77FBF9F1D76}"/>
              </a:ext>
            </a:extLst>
          </p:cNvPr>
          <p:cNvSpPr txBox="1"/>
          <p:nvPr/>
        </p:nvSpPr>
        <p:spPr>
          <a:xfrm>
            <a:off x="451220" y="3625750"/>
            <a:ext cx="681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1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       </a:t>
            </a:r>
            <a:r>
              <a:rPr lang="fr-FR" sz="1400" b="1" dirty="0"/>
              <a:t>Module « Réactions acido-basiques en solution aqueuse »</a:t>
            </a:r>
          </a:p>
          <a:p>
            <a:pPr marL="722313" indent="-96838"/>
            <a:r>
              <a:rPr lang="fr-FR" sz="1400" b="1" dirty="0">
                <a:sym typeface="Wingdings" panose="05000000000000000000" pitchFamily="2" charset="2"/>
              </a:rPr>
              <a:t> pKa, domaine de prédominance, solutions tampons</a:t>
            </a:r>
            <a:endParaRPr lang="fr-FR" sz="1400" b="1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BD461AD-7BE0-46AA-8560-DE865EDFCB9E}"/>
              </a:ext>
            </a:extLst>
          </p:cNvPr>
          <p:cNvSpPr txBox="1"/>
          <p:nvPr/>
        </p:nvSpPr>
        <p:spPr>
          <a:xfrm>
            <a:off x="1130743" y="2621993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d’optique</a:t>
            </a:r>
          </a:p>
        </p:txBody>
      </p:sp>
    </p:spTree>
    <p:extLst>
      <p:ext uri="{BB962C8B-B14F-4D97-AF65-F5344CB8AC3E}">
        <p14:creationId xmlns:p14="http://schemas.microsoft.com/office/powerpoint/2010/main" val="26469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E97D97-5AD3-446D-9D42-518AAB99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C73115-3E48-48FF-8F4C-D8EF21D278BA}"/>
              </a:ext>
            </a:extLst>
          </p:cNvPr>
          <p:cNvSpPr txBox="1">
            <a:spLocks/>
          </p:cNvSpPr>
          <p:nvPr/>
        </p:nvSpPr>
        <p:spPr>
          <a:xfrm>
            <a:off x="2761540" y="278355"/>
            <a:ext cx="562778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Contenus des modules DISCIPLINAIRES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E7793-B3BC-42B5-9D21-29B8395F7E25}"/>
              </a:ext>
            </a:extLst>
          </p:cNvPr>
          <p:cNvSpPr/>
          <p:nvPr/>
        </p:nvSpPr>
        <p:spPr>
          <a:xfrm>
            <a:off x="133456" y="1146786"/>
            <a:ext cx="728273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b="1" dirty="0"/>
              <a:t>8 MODULES DISCIPLINAIRES  = « Acquérir les fondamentaux »</a:t>
            </a:r>
          </a:p>
        </p:txBody>
      </p:sp>
      <p:sp>
        <p:nvSpPr>
          <p:cNvPr id="17" name="Rectangle à coins arrondis 25">
            <a:extLst>
              <a:ext uri="{FF2B5EF4-FFF2-40B4-BE49-F238E27FC236}">
                <a16:creationId xmlns:a16="http://schemas.microsoft.com/office/drawing/2014/main" id="{27AE6A5D-F5E3-4137-ACC3-59995C0B74AE}"/>
              </a:ext>
            </a:extLst>
          </p:cNvPr>
          <p:cNvSpPr/>
          <p:nvPr/>
        </p:nvSpPr>
        <p:spPr>
          <a:xfrm>
            <a:off x="262115" y="2101970"/>
            <a:ext cx="5188892" cy="43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Préparer des solutions utilisables au laboratoire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à coins arrondis 27">
            <a:extLst>
              <a:ext uri="{FF2B5EF4-FFF2-40B4-BE49-F238E27FC236}">
                <a16:creationId xmlns:a16="http://schemas.microsoft.com/office/drawing/2014/main" id="{306804FB-8F3D-47FE-BF2A-58881CC5EA91}"/>
              </a:ext>
            </a:extLst>
          </p:cNvPr>
          <p:cNvSpPr/>
          <p:nvPr/>
        </p:nvSpPr>
        <p:spPr>
          <a:xfrm>
            <a:off x="367848" y="3038074"/>
            <a:ext cx="4977426" cy="43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Détecter et caractériser les biomolécules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à coins arrondis 28">
            <a:extLst>
              <a:ext uri="{FF2B5EF4-FFF2-40B4-BE49-F238E27FC236}">
                <a16:creationId xmlns:a16="http://schemas.microsoft.com/office/drawing/2014/main" id="{6838C087-3A1F-48E5-81F5-E8C21D0C6520}"/>
              </a:ext>
            </a:extLst>
          </p:cNvPr>
          <p:cNvSpPr/>
          <p:nvPr/>
        </p:nvSpPr>
        <p:spPr>
          <a:xfrm>
            <a:off x="609914" y="4262258"/>
            <a:ext cx="4493295" cy="43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Séparer les composants d’un mélange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à coins arrondis 29">
            <a:extLst>
              <a:ext uri="{FF2B5EF4-FFF2-40B4-BE49-F238E27FC236}">
                <a16:creationId xmlns:a16="http://schemas.microsoft.com/office/drawing/2014/main" id="{C2E408C6-3A5E-4F4B-AC91-ECEDD3FA8BA6}"/>
              </a:ext>
            </a:extLst>
          </p:cNvPr>
          <p:cNvSpPr/>
          <p:nvPr/>
        </p:nvSpPr>
        <p:spPr>
          <a:xfrm>
            <a:off x="174948" y="5270370"/>
            <a:ext cx="5363226" cy="5760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Déterminer la concentration d’une biomolécule dans un produit biologique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3FF8D80-8E9B-4BF8-8684-C1707B7D62EC}"/>
              </a:ext>
            </a:extLst>
          </p:cNvPr>
          <p:cNvCxnSpPr/>
          <p:nvPr/>
        </p:nvCxnSpPr>
        <p:spPr>
          <a:xfrm>
            <a:off x="2856561" y="2533970"/>
            <a:ext cx="0" cy="504104"/>
          </a:xfrm>
          <a:prstGeom prst="line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B9F50C8-82A6-4722-ADA5-F8FFF11742B3}"/>
              </a:ext>
            </a:extLst>
          </p:cNvPr>
          <p:cNvCxnSpPr/>
          <p:nvPr/>
        </p:nvCxnSpPr>
        <p:spPr>
          <a:xfrm>
            <a:off x="2856561" y="3470074"/>
            <a:ext cx="1" cy="792184"/>
          </a:xfrm>
          <a:prstGeom prst="line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38D83CB-8290-46D8-9EEA-594B5511FDB5}"/>
              </a:ext>
            </a:extLst>
          </p:cNvPr>
          <p:cNvCxnSpPr/>
          <p:nvPr/>
        </p:nvCxnSpPr>
        <p:spPr>
          <a:xfrm flipH="1">
            <a:off x="2856561" y="4694258"/>
            <a:ext cx="1" cy="576112"/>
          </a:xfrm>
          <a:prstGeom prst="line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DABA8-7331-41EE-B9DD-75AA0A3BC641}"/>
              </a:ext>
            </a:extLst>
          </p:cNvPr>
          <p:cNvSpPr txBox="1"/>
          <p:nvPr/>
        </p:nvSpPr>
        <p:spPr>
          <a:xfrm>
            <a:off x="6114237" y="1988840"/>
            <a:ext cx="386925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Calculer une masse à peser</a:t>
            </a:r>
          </a:p>
          <a:p>
            <a:pPr algn="ctr"/>
            <a:r>
              <a:rPr lang="fr-FR" sz="1400" b="1" dirty="0"/>
              <a:t>Calculer une dilution à réaliser</a:t>
            </a:r>
          </a:p>
          <a:p>
            <a:pPr algn="ctr"/>
            <a:r>
              <a:rPr lang="fr-FR" sz="1400" b="1" dirty="0"/>
              <a:t>Choisir ses instruments de mesure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47A9761-F139-418C-8829-B15CB28735ED}"/>
              </a:ext>
            </a:extLst>
          </p:cNvPr>
          <p:cNvSpPr txBox="1"/>
          <p:nvPr/>
        </p:nvSpPr>
        <p:spPr>
          <a:xfrm>
            <a:off x="6114237" y="2852936"/>
            <a:ext cx="386925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Réaction spécifique</a:t>
            </a:r>
          </a:p>
          <a:p>
            <a:pPr algn="ctr"/>
            <a:r>
              <a:rPr lang="fr-FR" sz="1400" b="1" dirty="0"/>
              <a:t>Repérer la présence d’une molécule</a:t>
            </a:r>
          </a:p>
          <a:p>
            <a:pPr algn="ctr"/>
            <a:r>
              <a:rPr lang="fr-FR" sz="1400" b="1" dirty="0"/>
              <a:t>Caractériser une biomolécule par son spectre</a:t>
            </a:r>
          </a:p>
          <a:p>
            <a:pPr algn="ctr"/>
            <a:r>
              <a:rPr lang="fr-FR" sz="1400" b="1" dirty="0"/>
              <a:t>Détecter une enzyme par son activité biologique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A1B9008-FC73-4E96-BD0C-CF4375EA07AB}"/>
              </a:ext>
            </a:extLst>
          </p:cNvPr>
          <p:cNvSpPr txBox="1"/>
          <p:nvPr/>
        </p:nvSpPr>
        <p:spPr>
          <a:xfrm>
            <a:off x="6114237" y="4077072"/>
            <a:ext cx="386925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Méthode chromatographique</a:t>
            </a:r>
          </a:p>
          <a:p>
            <a:pPr algn="ctr"/>
            <a:r>
              <a:rPr lang="fr-FR" sz="1400" b="1" dirty="0"/>
              <a:t>Migration différentielle</a:t>
            </a:r>
          </a:p>
          <a:p>
            <a:pPr algn="ctr"/>
            <a:r>
              <a:rPr lang="fr-FR" sz="1400" b="1" dirty="0"/>
              <a:t>Comparaison à une solution de référence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DE064DA-A70F-4AEF-9C45-C1F5C2A4C354}"/>
              </a:ext>
            </a:extLst>
          </p:cNvPr>
          <p:cNvSpPr txBox="1"/>
          <p:nvPr/>
        </p:nvSpPr>
        <p:spPr>
          <a:xfrm>
            <a:off x="6114237" y="5013176"/>
            <a:ext cx="386925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Courbe d’étalonnage</a:t>
            </a:r>
          </a:p>
          <a:p>
            <a:pPr algn="ctr"/>
            <a:r>
              <a:rPr lang="fr-FR" sz="1400" b="1" dirty="0"/>
              <a:t>Dosage volumétrique</a:t>
            </a:r>
          </a:p>
          <a:p>
            <a:pPr algn="ctr"/>
            <a:r>
              <a:rPr lang="fr-FR" sz="1400" b="1" dirty="0"/>
              <a:t>Dosage spectrophotométrique</a:t>
            </a:r>
          </a:p>
          <a:p>
            <a:pPr algn="ctr"/>
            <a:r>
              <a:rPr lang="fr-FR" sz="1400" b="1" dirty="0"/>
              <a:t>Calculer une concentration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370A888-B02C-4DF3-997A-EFCCD5D3E8D5}"/>
              </a:ext>
            </a:extLst>
          </p:cNvPr>
          <p:cNvSpPr txBox="1"/>
          <p:nvPr/>
        </p:nvSpPr>
        <p:spPr>
          <a:xfrm>
            <a:off x="7735788" y="105273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modules « Biochimie »</a:t>
            </a:r>
          </a:p>
        </p:txBody>
      </p:sp>
    </p:spTree>
    <p:extLst>
      <p:ext uri="{BB962C8B-B14F-4D97-AF65-F5344CB8AC3E}">
        <p14:creationId xmlns:p14="http://schemas.microsoft.com/office/powerpoint/2010/main" val="255100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971171" y="548680"/>
            <a:ext cx="8344658" cy="936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Présentation des programmes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326524" y="4797152"/>
            <a:ext cx="5633952" cy="835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STL, Biotechnologies, 1</a:t>
            </a:r>
            <a:r>
              <a:rPr lang="fr-FR" sz="36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3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E97D97-5AD3-446D-9D42-518AAB99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C73115-3E48-48FF-8F4C-D8EF21D278BA}"/>
              </a:ext>
            </a:extLst>
          </p:cNvPr>
          <p:cNvSpPr txBox="1">
            <a:spLocks/>
          </p:cNvSpPr>
          <p:nvPr/>
        </p:nvSpPr>
        <p:spPr>
          <a:xfrm>
            <a:off x="2761540" y="278355"/>
            <a:ext cx="562778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Contenus des modules DISCIPLINAIRES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E7793-B3BC-42B5-9D21-29B8395F7E25}"/>
              </a:ext>
            </a:extLst>
          </p:cNvPr>
          <p:cNvSpPr/>
          <p:nvPr/>
        </p:nvSpPr>
        <p:spPr>
          <a:xfrm>
            <a:off x="133456" y="1146786"/>
            <a:ext cx="728273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b="1" dirty="0"/>
              <a:t>8 MODULES DISCIPLINAIRES = liens avec PCM et Maths</a:t>
            </a:r>
          </a:p>
        </p:txBody>
      </p:sp>
      <p:sp>
        <p:nvSpPr>
          <p:cNvPr id="17" name="Rectangle à coins arrondis 25">
            <a:extLst>
              <a:ext uri="{FF2B5EF4-FFF2-40B4-BE49-F238E27FC236}">
                <a16:creationId xmlns:a16="http://schemas.microsoft.com/office/drawing/2014/main" id="{27AE6A5D-F5E3-4137-ACC3-59995C0B74AE}"/>
              </a:ext>
            </a:extLst>
          </p:cNvPr>
          <p:cNvSpPr/>
          <p:nvPr/>
        </p:nvSpPr>
        <p:spPr>
          <a:xfrm>
            <a:off x="262115" y="2101970"/>
            <a:ext cx="5188892" cy="43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Préparer des solutions utilisables au laboratoire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à coins arrondis 27">
            <a:extLst>
              <a:ext uri="{FF2B5EF4-FFF2-40B4-BE49-F238E27FC236}">
                <a16:creationId xmlns:a16="http://schemas.microsoft.com/office/drawing/2014/main" id="{306804FB-8F3D-47FE-BF2A-58881CC5EA91}"/>
              </a:ext>
            </a:extLst>
          </p:cNvPr>
          <p:cNvSpPr/>
          <p:nvPr/>
        </p:nvSpPr>
        <p:spPr>
          <a:xfrm>
            <a:off x="367848" y="3038074"/>
            <a:ext cx="4977426" cy="43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Détecter et caractériser les biomolécules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à coins arrondis 28">
            <a:extLst>
              <a:ext uri="{FF2B5EF4-FFF2-40B4-BE49-F238E27FC236}">
                <a16:creationId xmlns:a16="http://schemas.microsoft.com/office/drawing/2014/main" id="{6838C087-3A1F-48E5-81F5-E8C21D0C6520}"/>
              </a:ext>
            </a:extLst>
          </p:cNvPr>
          <p:cNvSpPr/>
          <p:nvPr/>
        </p:nvSpPr>
        <p:spPr>
          <a:xfrm>
            <a:off x="609914" y="4262258"/>
            <a:ext cx="4493295" cy="43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Séparer les composants d’un mélange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à coins arrondis 29">
            <a:extLst>
              <a:ext uri="{FF2B5EF4-FFF2-40B4-BE49-F238E27FC236}">
                <a16:creationId xmlns:a16="http://schemas.microsoft.com/office/drawing/2014/main" id="{C2E408C6-3A5E-4F4B-AC91-ECEDD3FA8BA6}"/>
              </a:ext>
            </a:extLst>
          </p:cNvPr>
          <p:cNvSpPr/>
          <p:nvPr/>
        </p:nvSpPr>
        <p:spPr>
          <a:xfrm>
            <a:off x="174948" y="5270370"/>
            <a:ext cx="5363226" cy="5760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Déterminer la concentration d’une biomolécule dans un produit biologique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DABA8-7331-41EE-B9DD-75AA0A3BC641}"/>
              </a:ext>
            </a:extLst>
          </p:cNvPr>
          <p:cNvSpPr txBox="1"/>
          <p:nvPr/>
        </p:nvSpPr>
        <p:spPr>
          <a:xfrm>
            <a:off x="6114237" y="1988840"/>
            <a:ext cx="386925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Calculer une masse à peser</a:t>
            </a:r>
          </a:p>
          <a:p>
            <a:pPr algn="ctr"/>
            <a:r>
              <a:rPr lang="fr-FR" sz="1400" b="1" dirty="0"/>
              <a:t>Calculer une dilution à réaliser</a:t>
            </a:r>
          </a:p>
          <a:p>
            <a:pPr algn="ctr"/>
            <a:r>
              <a:rPr lang="fr-FR" sz="1400" b="1" dirty="0"/>
              <a:t>Choisir ses instruments de mesure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47A9761-F139-418C-8829-B15CB28735ED}"/>
              </a:ext>
            </a:extLst>
          </p:cNvPr>
          <p:cNvSpPr txBox="1"/>
          <p:nvPr/>
        </p:nvSpPr>
        <p:spPr>
          <a:xfrm>
            <a:off x="6114237" y="2852936"/>
            <a:ext cx="386925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Réaction spécifique</a:t>
            </a:r>
          </a:p>
          <a:p>
            <a:pPr algn="ctr"/>
            <a:r>
              <a:rPr lang="fr-FR" sz="1400" b="1" dirty="0"/>
              <a:t>Repérer la présence d’une molécule</a:t>
            </a:r>
          </a:p>
          <a:p>
            <a:pPr algn="ctr"/>
            <a:r>
              <a:rPr lang="fr-FR" sz="1400" b="1" dirty="0"/>
              <a:t>Caractériser une biomolécule par son spectre</a:t>
            </a:r>
          </a:p>
          <a:p>
            <a:pPr algn="ctr"/>
            <a:r>
              <a:rPr lang="fr-FR" sz="1400" b="1" dirty="0"/>
              <a:t>Détecter une enzyme par son activité biologique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A1B9008-FC73-4E96-BD0C-CF4375EA07AB}"/>
              </a:ext>
            </a:extLst>
          </p:cNvPr>
          <p:cNvSpPr txBox="1"/>
          <p:nvPr/>
        </p:nvSpPr>
        <p:spPr>
          <a:xfrm>
            <a:off x="6114237" y="4077072"/>
            <a:ext cx="386925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Méthode chromatographique</a:t>
            </a:r>
          </a:p>
          <a:p>
            <a:pPr algn="ctr"/>
            <a:r>
              <a:rPr lang="fr-FR" sz="1400" b="1" dirty="0"/>
              <a:t>Migration différentielle</a:t>
            </a:r>
          </a:p>
          <a:p>
            <a:pPr algn="ctr"/>
            <a:r>
              <a:rPr lang="fr-FR" sz="1400" b="1" dirty="0"/>
              <a:t>Comparaison à une solution de référence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DE064DA-A70F-4AEF-9C45-C1F5C2A4C354}"/>
              </a:ext>
            </a:extLst>
          </p:cNvPr>
          <p:cNvSpPr txBox="1"/>
          <p:nvPr/>
        </p:nvSpPr>
        <p:spPr>
          <a:xfrm>
            <a:off x="6114237" y="5013176"/>
            <a:ext cx="386925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Courbe d’étalonnage</a:t>
            </a:r>
          </a:p>
          <a:p>
            <a:pPr algn="ctr"/>
            <a:r>
              <a:rPr lang="fr-FR" sz="1400" b="1" dirty="0"/>
              <a:t>Dosage volumétrique</a:t>
            </a:r>
          </a:p>
          <a:p>
            <a:pPr algn="ctr"/>
            <a:r>
              <a:rPr lang="fr-FR" sz="1400" b="1" dirty="0"/>
              <a:t>Dosage spectrophotométrique</a:t>
            </a:r>
          </a:p>
          <a:p>
            <a:pPr algn="ctr"/>
            <a:r>
              <a:rPr lang="fr-FR" sz="1400" b="1" dirty="0"/>
              <a:t>Calculer une concentration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049AE00-A8B2-44AB-A646-3E8DE60B7856}"/>
              </a:ext>
            </a:extLst>
          </p:cNvPr>
          <p:cNvSpPr txBox="1"/>
          <p:nvPr/>
        </p:nvSpPr>
        <p:spPr>
          <a:xfrm>
            <a:off x="772410" y="2537009"/>
            <a:ext cx="593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9475" indent="-2149475"/>
            <a:r>
              <a:rPr lang="fr-FR" sz="131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b="1" dirty="0"/>
              <a:t>«Solvants et solutés» </a:t>
            </a:r>
            <a:r>
              <a:rPr lang="fr-FR" sz="1400" b="1" dirty="0">
                <a:sym typeface="Wingdings" panose="05000000000000000000" pitchFamily="2" charset="2"/>
              </a:rPr>
              <a:t> Masse molaire, densité, pureté, dilution, concentration</a:t>
            </a:r>
            <a:endParaRPr lang="fr-FR" sz="1400" b="1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4BB3F56-DA45-4018-AB16-E0998E41ACFB}"/>
              </a:ext>
            </a:extLst>
          </p:cNvPr>
          <p:cNvSpPr txBox="1"/>
          <p:nvPr/>
        </p:nvSpPr>
        <p:spPr>
          <a:xfrm>
            <a:off x="829760" y="3561294"/>
            <a:ext cx="593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9475" indent="-2149475"/>
            <a:r>
              <a:rPr lang="fr-FR" sz="131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b="1" dirty="0"/>
              <a:t>«Ondes électromagnétiques» </a:t>
            </a:r>
            <a:r>
              <a:rPr lang="fr-FR" sz="1400" b="1" dirty="0">
                <a:sym typeface="Wingdings" panose="05000000000000000000" pitchFamily="2" charset="2"/>
              </a:rPr>
              <a:t> spectres d’absorption</a:t>
            </a:r>
          </a:p>
          <a:p>
            <a:pPr marL="2149475" indent="-2149475"/>
            <a:r>
              <a:rPr lang="fr-FR" sz="131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PCM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400" b="1" dirty="0">
                <a:sym typeface="Wingdings" panose="05000000000000000000" pitchFamily="2" charset="2"/>
              </a:rPr>
              <a:t>« Cinétique d’une réaction chimique » Catalyse enzymatique </a:t>
            </a:r>
            <a:endParaRPr lang="fr-FR" sz="1400" b="1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C028BCE-0969-4DEF-8C9C-44458716E267}"/>
              </a:ext>
            </a:extLst>
          </p:cNvPr>
          <p:cNvGrpSpPr/>
          <p:nvPr/>
        </p:nvGrpSpPr>
        <p:grpSpPr>
          <a:xfrm>
            <a:off x="720378" y="5871928"/>
            <a:ext cx="5967768" cy="716693"/>
            <a:chOff x="743932" y="5756357"/>
            <a:chExt cx="5967768" cy="716693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CEA7A6C-87D1-4D13-A123-9D24480C7E2F}"/>
                </a:ext>
              </a:extLst>
            </p:cNvPr>
            <p:cNvSpPr txBox="1"/>
            <p:nvPr/>
          </p:nvSpPr>
          <p:spPr>
            <a:xfrm>
              <a:off x="772410" y="6165273"/>
              <a:ext cx="59392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9475" indent="-2149475"/>
              <a:r>
                <a:rPr lang="fr-FR" sz="1316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PCM</a:t>
              </a: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r-FR" sz="1400" b="1" dirty="0"/>
                <a:t>«Ondes électromagnétiques» </a:t>
              </a:r>
              <a:r>
                <a:rPr lang="fr-FR" sz="1400" b="1" dirty="0">
                  <a:sym typeface="Wingdings" panose="05000000000000000000" pitchFamily="2" charset="2"/>
                </a:rPr>
                <a:t> spectres d’absorption </a:t>
              </a:r>
              <a:endParaRPr lang="fr-FR" sz="1400" b="1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437D01E9-F830-4592-9722-83DD6A3A71F8}"/>
                </a:ext>
              </a:extLst>
            </p:cNvPr>
            <p:cNvSpPr txBox="1"/>
            <p:nvPr/>
          </p:nvSpPr>
          <p:spPr>
            <a:xfrm>
              <a:off x="743932" y="5756357"/>
              <a:ext cx="5939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9475" indent="-2149475"/>
              <a:r>
                <a:rPr lang="fr-FR" sz="1316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PCM</a:t>
              </a:r>
              <a:r>
                <a:rPr lang="fr-FR" sz="1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r-FR" sz="1400" b="1" dirty="0"/>
                <a:t>«Solvants et solutés» </a:t>
              </a:r>
              <a:r>
                <a:rPr lang="fr-FR" sz="1400" b="1" dirty="0">
                  <a:sym typeface="Wingdings" panose="05000000000000000000" pitchFamily="2" charset="2"/>
                </a:rPr>
                <a:t> Masse molaire, densité, pureté, dilution, concentration</a:t>
              </a:r>
              <a:endParaRPr lang="fr-FR" sz="1400" b="1" dirty="0"/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44C34FC4-4648-4934-9EF3-AA7ED3779A68}"/>
              </a:ext>
            </a:extLst>
          </p:cNvPr>
          <p:cNvSpPr txBox="1"/>
          <p:nvPr/>
        </p:nvSpPr>
        <p:spPr>
          <a:xfrm>
            <a:off x="740696" y="6596622"/>
            <a:ext cx="8116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9475" indent="-2149475"/>
            <a:r>
              <a:rPr lang="fr-FR" sz="131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b="1" dirty="0"/>
              <a:t>«Réactions acido-basiques en solution aqueuse » </a:t>
            </a:r>
            <a:r>
              <a:rPr lang="fr-FR" sz="1400" b="1" dirty="0">
                <a:sym typeface="Wingdings" panose="05000000000000000000" pitchFamily="2" charset="2"/>
              </a:rPr>
              <a:t> acides et bases usuels, pK</a:t>
            </a:r>
            <a:r>
              <a:rPr lang="fr-FR" sz="1400" b="1" baseline="-25000" dirty="0">
                <a:sym typeface="Wingdings" panose="05000000000000000000" pitchFamily="2" charset="2"/>
              </a:rPr>
              <a:t>a</a:t>
            </a:r>
            <a:endParaRPr lang="fr-FR" sz="1400" b="1" baseline="-250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CE7CBF5-5028-425F-96A5-4FF2FE1CABBC}"/>
              </a:ext>
            </a:extLst>
          </p:cNvPr>
          <p:cNvSpPr txBox="1"/>
          <p:nvPr/>
        </p:nvSpPr>
        <p:spPr>
          <a:xfrm>
            <a:off x="5661745" y="6281245"/>
            <a:ext cx="2593659" cy="31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Pas de spectrophotométrie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997E5EC-6734-498F-B8F3-7FA634D683CD}"/>
              </a:ext>
            </a:extLst>
          </p:cNvPr>
          <p:cNvSpPr txBox="1"/>
          <p:nvPr/>
        </p:nvSpPr>
        <p:spPr>
          <a:xfrm>
            <a:off x="4403841" y="6046911"/>
            <a:ext cx="2593659" cy="31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Pas de dosages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6357C15-80CD-49B2-A52E-818D8CF1B6EA}"/>
              </a:ext>
            </a:extLst>
          </p:cNvPr>
          <p:cNvSpPr txBox="1"/>
          <p:nvPr/>
        </p:nvSpPr>
        <p:spPr>
          <a:xfrm>
            <a:off x="7125458" y="6596622"/>
            <a:ext cx="2593659" cy="31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Log vu en terminale</a:t>
            </a:r>
          </a:p>
        </p:txBody>
      </p:sp>
    </p:spTree>
    <p:extLst>
      <p:ext uri="{BB962C8B-B14F-4D97-AF65-F5344CB8AC3E}">
        <p14:creationId xmlns:p14="http://schemas.microsoft.com/office/powerpoint/2010/main" val="41299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783760" y="6356351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86" y="1988840"/>
            <a:ext cx="745722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414886" y="3717032"/>
            <a:ext cx="3872630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791572" y="3717032"/>
            <a:ext cx="2808312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350255" y="5517232"/>
            <a:ext cx="43204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3290987" y="4509120"/>
            <a:ext cx="43204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5366344" y="5229200"/>
            <a:ext cx="43204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C390743-E131-480C-B115-C2D40E46A266}"/>
              </a:ext>
            </a:extLst>
          </p:cNvPr>
          <p:cNvSpPr txBox="1">
            <a:spLocks/>
          </p:cNvSpPr>
          <p:nvPr/>
        </p:nvSpPr>
        <p:spPr>
          <a:xfrm>
            <a:off x="2761540" y="278355"/>
            <a:ext cx="562778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Construction combinatoire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783760" y="6356351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86" y="1988840"/>
            <a:ext cx="745722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5431532" y="5157192"/>
            <a:ext cx="43204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8587" r="5026"/>
          <a:stretch/>
        </p:blipFill>
        <p:spPr bwMode="auto">
          <a:xfrm>
            <a:off x="1327076" y="2766646"/>
            <a:ext cx="7545038" cy="2147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2" y="1924363"/>
            <a:ext cx="7858389" cy="56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èche droite 13"/>
          <p:cNvSpPr/>
          <p:nvPr/>
        </p:nvSpPr>
        <p:spPr>
          <a:xfrm>
            <a:off x="1053787" y="3429000"/>
            <a:ext cx="43204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905A96F-738F-4421-87DA-7040A20DE2BB}"/>
              </a:ext>
            </a:extLst>
          </p:cNvPr>
          <p:cNvSpPr txBox="1">
            <a:spLocks/>
          </p:cNvSpPr>
          <p:nvPr/>
        </p:nvSpPr>
        <p:spPr>
          <a:xfrm>
            <a:off x="2761540" y="278355"/>
            <a:ext cx="562778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Construction combinatoire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/>
          <p:cNvSpPr/>
          <p:nvPr/>
        </p:nvSpPr>
        <p:spPr>
          <a:xfrm rot="5400000">
            <a:off x="1219354" y="2046972"/>
            <a:ext cx="2805677" cy="3602454"/>
          </a:xfrm>
          <a:prstGeom prst="triangle">
            <a:avLst>
              <a:gd name="adj" fmla="val 57519"/>
            </a:avLst>
          </a:prstGeom>
          <a:gradFill flip="none" rotWithShape="1">
            <a:gsLst>
              <a:gs pos="0">
                <a:schemeClr val="accent1">
                  <a:tint val="44500"/>
                  <a:satMod val="160000"/>
                </a:schemeClr>
              </a:gs>
              <a:gs pos="63000">
                <a:schemeClr val="accent1">
                  <a:tint val="23500"/>
                  <a:satMod val="160000"/>
                  <a:lumMod val="0"/>
                  <a:lumOff val="100000"/>
                </a:schemeClr>
              </a:gs>
              <a:gs pos="43000">
                <a:schemeClr val="accent1">
                  <a:tint val="23500"/>
                  <a:satMod val="160000"/>
                  <a:lumMod val="76000"/>
                  <a:lumOff val="24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18964" y="1280954"/>
            <a:ext cx="964907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b="1" cap="all" dirty="0"/>
              <a:t>ELABORATION des activités technologiques et des situations d’apprentissage AU SEIN DE </a:t>
            </a:r>
            <a:r>
              <a:rPr lang="fr-FR" sz="2000" b="1" cap="all" dirty="0">
                <a:solidFill>
                  <a:srgbClr val="FF0000"/>
                </a:solidFill>
              </a:rPr>
              <a:t>THEMATIQUES contextualisées</a:t>
            </a:r>
          </a:p>
        </p:txBody>
      </p:sp>
      <p:sp>
        <p:nvSpPr>
          <p:cNvPr id="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783760" y="6356351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 rot="20481035">
            <a:off x="904434" y="3963143"/>
            <a:ext cx="38517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THEMATIQUES DE BIOTECHNOLOGIES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6503" y="5363924"/>
            <a:ext cx="26904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b="1" dirty="0"/>
              <a:t>MODULES DISCIPLINAIRES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-869085" y="3693656"/>
            <a:ext cx="27454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b="1" dirty="0"/>
              <a:t>MODULES TRANSVERSAUX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808266" y="5263738"/>
            <a:ext cx="2966955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820966" y="2445361"/>
            <a:ext cx="0" cy="2824727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1615108" y="2313809"/>
            <a:ext cx="6914926" cy="7793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Construction croisée à partir d’un module transversale, d’un module disciplinaire et d’une thématique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riangle isocèle 1"/>
          <p:cNvSpPr/>
          <p:nvPr/>
        </p:nvSpPr>
        <p:spPr>
          <a:xfrm rot="9656409">
            <a:off x="1033350" y="4621496"/>
            <a:ext cx="3613450" cy="890659"/>
          </a:xfrm>
          <a:prstGeom prst="triangle">
            <a:avLst>
              <a:gd name="adj" fmla="val 3159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7000">
                <a:schemeClr val="accent1">
                  <a:tint val="23500"/>
                  <a:satMod val="160000"/>
                  <a:lumMod val="0"/>
                  <a:lumOff val="10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55000">
                <a:schemeClr val="accent1">
                  <a:tint val="23500"/>
                  <a:satMod val="160000"/>
                </a:schemeClr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12" y="4141657"/>
            <a:ext cx="5890720" cy="21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17"/>
          <p:cNvCxnSpPr/>
          <p:nvPr/>
        </p:nvCxnSpPr>
        <p:spPr>
          <a:xfrm flipV="1">
            <a:off x="808266" y="4147809"/>
            <a:ext cx="3255114" cy="1115931"/>
          </a:xfrm>
          <a:prstGeom prst="line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>
            <a:extLst>
              <a:ext uri="{FF2B5EF4-FFF2-40B4-BE49-F238E27FC236}">
                <a16:creationId xmlns:a16="http://schemas.microsoft.com/office/drawing/2014/main" id="{9EE551D3-E543-43BF-80E1-A53CDA598580}"/>
              </a:ext>
            </a:extLst>
          </p:cNvPr>
          <p:cNvSpPr txBox="1">
            <a:spLocks/>
          </p:cNvSpPr>
          <p:nvPr/>
        </p:nvSpPr>
        <p:spPr>
          <a:xfrm>
            <a:off x="2761540" y="278355"/>
            <a:ext cx="562778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Construction combinatoire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6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24</a:t>
            </a:fld>
            <a:endParaRPr kumimoji="0" lang="fr-FR" dirty="0"/>
          </a:p>
        </p:txBody>
      </p:sp>
      <p:sp>
        <p:nvSpPr>
          <p:cNvPr id="32" name="Rectangle 31"/>
          <p:cNvSpPr/>
          <p:nvPr/>
        </p:nvSpPr>
        <p:spPr>
          <a:xfrm>
            <a:off x="3088674" y="2180133"/>
            <a:ext cx="3619899" cy="352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692" b="1" dirty="0"/>
              <a:t>THEMATIQUE DE BIOTECHNOLOGIES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99096" y="6059552"/>
            <a:ext cx="5294852" cy="352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692" b="1" dirty="0"/>
              <a:t>MODULES DISCIPLINAIRES		</a:t>
            </a:r>
          </a:p>
        </p:txBody>
      </p:sp>
      <p:sp>
        <p:nvSpPr>
          <p:cNvPr id="35" name="Rectangle 34"/>
          <p:cNvSpPr/>
          <p:nvPr/>
        </p:nvSpPr>
        <p:spPr>
          <a:xfrm rot="16200000">
            <a:off x="-1258920" y="3985451"/>
            <a:ext cx="4489680" cy="352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692" b="1" dirty="0"/>
              <a:t>MODULES TRANSVERSAUX</a:t>
            </a:r>
          </a:p>
        </p:txBody>
      </p:sp>
      <p:sp>
        <p:nvSpPr>
          <p:cNvPr id="36" name="Rectangle 35"/>
          <p:cNvSpPr/>
          <p:nvPr/>
        </p:nvSpPr>
        <p:spPr>
          <a:xfrm rot="16200000">
            <a:off x="545922" y="3482198"/>
            <a:ext cx="2580187" cy="873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692" b="1" dirty="0"/>
              <a:t>Objectifs pour l’élève: </a:t>
            </a:r>
          </a:p>
          <a:p>
            <a:pPr algn="ctr"/>
            <a:r>
              <a:rPr lang="fr-FR" sz="1692" dirty="0"/>
              <a:t>Savoir-faire</a:t>
            </a:r>
          </a:p>
          <a:p>
            <a:pPr algn="ctr"/>
            <a:r>
              <a:rPr lang="fr-FR" sz="1692" dirty="0"/>
              <a:t>Maîtrise des concepts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85009" y="5053175"/>
            <a:ext cx="2528544" cy="873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692" b="1" dirty="0"/>
              <a:t>Objectifs pour l’élève: </a:t>
            </a:r>
          </a:p>
          <a:p>
            <a:pPr algn="ctr"/>
            <a:r>
              <a:rPr lang="fr-FR" sz="1692" dirty="0"/>
              <a:t>Savoir-faire</a:t>
            </a:r>
          </a:p>
          <a:p>
            <a:pPr algn="ctr"/>
            <a:r>
              <a:rPr lang="fr-FR" sz="1692" dirty="0"/>
              <a:t>Maîtrise des concepts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985307" y="2866219"/>
            <a:ext cx="2706958" cy="815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692" b="1" dirty="0"/>
              <a:t>Situations d’apprentissage</a:t>
            </a:r>
          </a:p>
          <a:p>
            <a:pPr marL="268548" indent="-268548">
              <a:buFontTx/>
              <a:buChar char="-"/>
            </a:pPr>
            <a:r>
              <a:rPr lang="fr-FR" sz="1504" dirty="0"/>
              <a:t>Activités proposées </a:t>
            </a:r>
          </a:p>
          <a:p>
            <a:pPr marL="268548" indent="-268548">
              <a:buFontTx/>
              <a:buChar char="-"/>
            </a:pPr>
            <a:r>
              <a:rPr lang="fr-FR" sz="1504" dirty="0"/>
              <a:t>Autres activités</a:t>
            </a:r>
          </a:p>
        </p:txBody>
      </p:sp>
      <p:cxnSp>
        <p:nvCxnSpPr>
          <p:cNvPr id="39" name="Connecteur en arc 38"/>
          <p:cNvCxnSpPr>
            <a:stCxn id="32" idx="2"/>
            <a:endCxn id="38" idx="1"/>
          </p:cNvCxnSpPr>
          <p:nvPr/>
        </p:nvCxnSpPr>
        <p:spPr>
          <a:xfrm rot="16200000" flipH="1">
            <a:off x="5071366" y="2360115"/>
            <a:ext cx="741198" cy="1086683"/>
          </a:xfrm>
          <a:prstGeom prst="curvedConnector2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rc 39"/>
          <p:cNvCxnSpPr>
            <a:stCxn id="37" idx="0"/>
            <a:endCxn id="38" idx="1"/>
          </p:cNvCxnSpPr>
          <p:nvPr/>
        </p:nvCxnSpPr>
        <p:spPr>
          <a:xfrm rot="5400000" flipH="1" flipV="1">
            <a:off x="4377735" y="3445603"/>
            <a:ext cx="1779119" cy="1436026"/>
          </a:xfrm>
          <a:prstGeom prst="curved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e 40"/>
          <p:cNvGrpSpPr/>
          <p:nvPr/>
        </p:nvGrpSpPr>
        <p:grpSpPr>
          <a:xfrm>
            <a:off x="8424032" y="3274056"/>
            <a:ext cx="1659666" cy="1795457"/>
            <a:chOff x="8418104" y="3192125"/>
            <a:chExt cx="1765956" cy="1910444"/>
          </a:xfrm>
        </p:grpSpPr>
        <p:sp>
          <p:nvSpPr>
            <p:cNvPr id="42" name="Rogner un rectangle à un seul coin 41"/>
            <p:cNvSpPr/>
            <p:nvPr/>
          </p:nvSpPr>
          <p:spPr>
            <a:xfrm>
              <a:off x="8418104" y="3869141"/>
              <a:ext cx="1765956" cy="1233428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92" b="1" dirty="0"/>
                <a:t>Construction de séance ou de séquence</a:t>
              </a:r>
            </a:p>
          </p:txBody>
        </p:sp>
        <p:cxnSp>
          <p:nvCxnSpPr>
            <p:cNvPr id="43" name="Connecteur en arc 42"/>
            <p:cNvCxnSpPr>
              <a:stCxn id="38" idx="3"/>
              <a:endCxn id="42" idx="3"/>
            </p:cNvCxnSpPr>
            <p:nvPr/>
          </p:nvCxnSpPr>
          <p:spPr>
            <a:xfrm>
              <a:off x="8703515" y="3192125"/>
              <a:ext cx="597567" cy="677016"/>
            </a:xfrm>
            <a:prstGeom prst="curvedConnector2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2368869" y="3361326"/>
            <a:ext cx="2977653" cy="1015109"/>
            <a:chOff x="1975148" y="3068960"/>
            <a:chExt cx="2915933" cy="1080120"/>
          </a:xfrm>
        </p:grpSpPr>
        <p:cxnSp>
          <p:nvCxnSpPr>
            <p:cNvPr id="45" name="Connecteur droit avec flèche 44"/>
            <p:cNvCxnSpPr/>
            <p:nvPr/>
          </p:nvCxnSpPr>
          <p:spPr>
            <a:xfrm>
              <a:off x="1975148" y="3068960"/>
              <a:ext cx="29159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1975148" y="3429000"/>
              <a:ext cx="25853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1975148" y="3789040"/>
              <a:ext cx="23194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1975148" y="4149080"/>
              <a:ext cx="21352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5008901" y="2532864"/>
            <a:ext cx="991553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92" b="1" dirty="0"/>
              <a:t>Contexte</a:t>
            </a:r>
            <a:endParaRPr lang="fr-FR" sz="1692" dirty="0"/>
          </a:p>
        </p:txBody>
      </p:sp>
      <p:grpSp>
        <p:nvGrpSpPr>
          <p:cNvPr id="50" name="Groupe 49"/>
          <p:cNvGrpSpPr/>
          <p:nvPr/>
        </p:nvGrpSpPr>
        <p:grpSpPr>
          <a:xfrm>
            <a:off x="2292973" y="3053518"/>
            <a:ext cx="3126704" cy="1328490"/>
            <a:chOff x="1894392" y="2761183"/>
            <a:chExt cx="3326948" cy="1413570"/>
          </a:xfrm>
        </p:grpSpPr>
        <p:sp>
          <p:nvSpPr>
            <p:cNvPr id="51" name="Rectangle 50"/>
            <p:cNvSpPr/>
            <p:nvPr/>
          </p:nvSpPr>
          <p:spPr>
            <a:xfrm>
              <a:off x="1894392" y="2761183"/>
              <a:ext cx="3318201" cy="313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16" dirty="0"/>
                <a:t>Démarche scientifique, de projet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903139" y="3121223"/>
              <a:ext cx="3318201" cy="313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16" dirty="0"/>
                <a:t>Analyse et prévention des risques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03139" y="3481263"/>
              <a:ext cx="3318201" cy="313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16" dirty="0"/>
                <a:t>Résultats de mesure fiables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03139" y="3861048"/>
              <a:ext cx="3318201" cy="313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16" dirty="0"/>
                <a:t>Outils numériques</a:t>
              </a:r>
            </a:p>
          </p:txBody>
        </p:sp>
      </p:grpSp>
      <p:sp>
        <p:nvSpPr>
          <p:cNvPr id="5" name="Bulle ronde 4"/>
          <p:cNvSpPr/>
          <p:nvPr/>
        </p:nvSpPr>
        <p:spPr>
          <a:xfrm>
            <a:off x="6310406" y="1263434"/>
            <a:ext cx="3570270" cy="871575"/>
          </a:xfrm>
          <a:prstGeom prst="wedgeEllipseCallout">
            <a:avLst>
              <a:gd name="adj1" fmla="val -41587"/>
              <a:gd name="adj2" fmla="val 846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92" b="1" dirty="0"/>
              <a:t>Importance des thématiques :</a:t>
            </a:r>
          </a:p>
          <a:p>
            <a:pPr algn="ctr"/>
            <a:r>
              <a:rPr lang="fr-FR" sz="1692" dirty="0"/>
              <a:t> </a:t>
            </a:r>
            <a:r>
              <a:rPr lang="fr-FR" sz="1692" b="1" dirty="0"/>
              <a:t>ancrage au réel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985921" y="5069513"/>
            <a:ext cx="8267944" cy="1337141"/>
            <a:chOff x="1049062" y="5165845"/>
            <a:chExt cx="8797450" cy="1422776"/>
          </a:xfrm>
        </p:grpSpPr>
        <p:cxnSp>
          <p:nvCxnSpPr>
            <p:cNvPr id="8" name="Connecteur en arc 7"/>
            <p:cNvCxnSpPr>
              <a:stCxn id="42" idx="1"/>
              <a:endCxn id="34" idx="3"/>
            </p:cNvCxnSpPr>
            <p:nvPr/>
          </p:nvCxnSpPr>
          <p:spPr>
            <a:xfrm rot="5400000">
              <a:off x="8555658" y="5116094"/>
              <a:ext cx="1241102" cy="1340606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en arc 10"/>
            <p:cNvCxnSpPr>
              <a:stCxn id="42" idx="1"/>
              <a:endCxn id="35" idx="1"/>
            </p:cNvCxnSpPr>
            <p:nvPr/>
          </p:nvCxnSpPr>
          <p:spPr>
            <a:xfrm rot="5400000">
              <a:off x="4736399" y="1478508"/>
              <a:ext cx="1422776" cy="8797450"/>
            </a:xfrm>
            <a:prstGeom prst="curvedConnector3">
              <a:avLst>
                <a:gd name="adj1" fmla="val 17096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ZoneTexte 12"/>
          <p:cNvSpPr txBox="1"/>
          <p:nvPr/>
        </p:nvSpPr>
        <p:spPr>
          <a:xfrm>
            <a:off x="6081762" y="5256197"/>
            <a:ext cx="3172103" cy="8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92" dirty="0">
                <a:solidFill>
                  <a:schemeClr val="accent2"/>
                </a:solidFill>
              </a:rPr>
              <a:t>Retour vers le programme : </a:t>
            </a:r>
          </a:p>
          <a:p>
            <a:r>
              <a:rPr lang="fr-FR" sz="1692" dirty="0">
                <a:solidFill>
                  <a:schemeClr val="accent2"/>
                </a:solidFill>
              </a:rPr>
              <a:t>S’assurer d’avoir traité tous les savoir-faire et concepts</a:t>
            </a:r>
          </a:p>
        </p:txBody>
      </p:sp>
      <p:sp>
        <p:nvSpPr>
          <p:cNvPr id="56" name="Titre 1">
            <a:extLst>
              <a:ext uri="{FF2B5EF4-FFF2-40B4-BE49-F238E27FC236}">
                <a16:creationId xmlns:a16="http://schemas.microsoft.com/office/drawing/2014/main" id="{BF73C050-97AD-49CB-B49A-01185FC2A86D}"/>
              </a:ext>
            </a:extLst>
          </p:cNvPr>
          <p:cNvSpPr txBox="1">
            <a:spLocks/>
          </p:cNvSpPr>
          <p:nvPr/>
        </p:nvSpPr>
        <p:spPr>
          <a:xfrm>
            <a:off x="103711" y="200704"/>
            <a:ext cx="518380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Construction combinatoire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2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 animBg="1"/>
      <p:bldP spid="38" grpId="0" animBg="1"/>
      <p:bldP spid="49" grpId="0"/>
      <p:bldP spid="5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contenu 3"/>
          <p:cNvSpPr>
            <a:spLocks noGrp="1"/>
          </p:cNvSpPr>
          <p:nvPr>
            <p:ph idx="1"/>
          </p:nvPr>
        </p:nvSpPr>
        <p:spPr>
          <a:xfrm>
            <a:off x="612343" y="2267263"/>
            <a:ext cx="4937202" cy="366567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Exemple de séquence : « suivi de fabrication d’un vinaigre de cidre 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Fabrication du cidre : caractérisation et comparaison de levures commerciales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Fermentation d’un jus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Chromatographie des glucides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Observation microscopique et culture d’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Acetobacter acetii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Dosage volumétrique de l’acide éthanoïque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25</a:t>
            </a:fld>
            <a:endParaRPr kumimoji="0"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58" y="383672"/>
            <a:ext cx="4584214" cy="62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1" name="Groupe 5130"/>
          <p:cNvGrpSpPr/>
          <p:nvPr/>
        </p:nvGrpSpPr>
        <p:grpSpPr>
          <a:xfrm>
            <a:off x="3697108" y="2564904"/>
            <a:ext cx="3180815" cy="2130409"/>
            <a:chOff x="4032746" y="2521574"/>
            <a:chExt cx="3384525" cy="2266847"/>
          </a:xfrm>
        </p:grpSpPr>
        <p:sp>
          <p:nvSpPr>
            <p:cNvPr id="16" name="Forme libre 15"/>
            <p:cNvSpPr/>
            <p:nvPr/>
          </p:nvSpPr>
          <p:spPr>
            <a:xfrm>
              <a:off x="7129090" y="2916213"/>
              <a:ext cx="288181" cy="275531"/>
            </a:xfrm>
            <a:custGeom>
              <a:avLst/>
              <a:gdLst>
                <a:gd name="connsiteX0" fmla="*/ 2735177 w 2735177"/>
                <a:gd name="connsiteY0" fmla="*/ 0 h 3095625"/>
                <a:gd name="connsiteX1" fmla="*/ 2716127 w 2735177"/>
                <a:gd name="connsiteY1" fmla="*/ 47625 h 3095625"/>
                <a:gd name="connsiteX2" fmla="*/ 2649452 w 2735177"/>
                <a:gd name="connsiteY2" fmla="*/ 123825 h 3095625"/>
                <a:gd name="connsiteX3" fmla="*/ 2620877 w 2735177"/>
                <a:gd name="connsiteY3" fmla="*/ 171450 h 3095625"/>
                <a:gd name="connsiteX4" fmla="*/ 2563727 w 2735177"/>
                <a:gd name="connsiteY4" fmla="*/ 228600 h 3095625"/>
                <a:gd name="connsiteX5" fmla="*/ 2487527 w 2735177"/>
                <a:gd name="connsiteY5" fmla="*/ 323850 h 3095625"/>
                <a:gd name="connsiteX6" fmla="*/ 2373227 w 2735177"/>
                <a:gd name="connsiteY6" fmla="*/ 438150 h 3095625"/>
                <a:gd name="connsiteX7" fmla="*/ 2020802 w 2735177"/>
                <a:gd name="connsiteY7" fmla="*/ 885825 h 3095625"/>
                <a:gd name="connsiteX8" fmla="*/ 934952 w 2735177"/>
                <a:gd name="connsiteY8" fmla="*/ 2085975 h 3095625"/>
                <a:gd name="connsiteX9" fmla="*/ 620627 w 2735177"/>
                <a:gd name="connsiteY9" fmla="*/ 2381250 h 3095625"/>
                <a:gd name="connsiteX10" fmla="*/ 211052 w 2735177"/>
                <a:gd name="connsiteY10" fmla="*/ 2638425 h 3095625"/>
                <a:gd name="connsiteX11" fmla="*/ 106277 w 2735177"/>
                <a:gd name="connsiteY11" fmla="*/ 2676525 h 3095625"/>
                <a:gd name="connsiteX12" fmla="*/ 11027 w 2735177"/>
                <a:gd name="connsiteY12" fmla="*/ 2647950 h 3095625"/>
                <a:gd name="connsiteX13" fmla="*/ 1502 w 2735177"/>
                <a:gd name="connsiteY13" fmla="*/ 2581275 h 3095625"/>
                <a:gd name="connsiteX14" fmla="*/ 11027 w 2735177"/>
                <a:gd name="connsiteY14" fmla="*/ 2447925 h 3095625"/>
                <a:gd name="connsiteX15" fmla="*/ 163427 w 2735177"/>
                <a:gd name="connsiteY15" fmla="*/ 1924050 h 3095625"/>
                <a:gd name="connsiteX16" fmla="*/ 420602 w 2735177"/>
                <a:gd name="connsiteY16" fmla="*/ 1276350 h 3095625"/>
                <a:gd name="connsiteX17" fmla="*/ 477752 w 2735177"/>
                <a:gd name="connsiteY17" fmla="*/ 1143000 h 3095625"/>
                <a:gd name="connsiteX18" fmla="*/ 525377 w 2735177"/>
                <a:gd name="connsiteY18" fmla="*/ 1057275 h 3095625"/>
                <a:gd name="connsiteX19" fmla="*/ 553952 w 2735177"/>
                <a:gd name="connsiteY19" fmla="*/ 1047750 h 3095625"/>
                <a:gd name="connsiteX20" fmla="*/ 620627 w 2735177"/>
                <a:gd name="connsiteY20" fmla="*/ 1057275 h 3095625"/>
                <a:gd name="connsiteX21" fmla="*/ 668252 w 2735177"/>
                <a:gd name="connsiteY21" fmla="*/ 1133475 h 3095625"/>
                <a:gd name="connsiteX22" fmla="*/ 734927 w 2735177"/>
                <a:gd name="connsiteY22" fmla="*/ 1266825 h 3095625"/>
                <a:gd name="connsiteX23" fmla="*/ 954002 w 2735177"/>
                <a:gd name="connsiteY23" fmla="*/ 1847850 h 3095625"/>
                <a:gd name="connsiteX24" fmla="*/ 1211177 w 2735177"/>
                <a:gd name="connsiteY24" fmla="*/ 2505075 h 3095625"/>
                <a:gd name="connsiteX25" fmla="*/ 1401677 w 2735177"/>
                <a:gd name="connsiteY25" fmla="*/ 2857500 h 3095625"/>
                <a:gd name="connsiteX26" fmla="*/ 1515977 w 2735177"/>
                <a:gd name="connsiteY26" fmla="*/ 3038475 h 3095625"/>
                <a:gd name="connsiteX27" fmla="*/ 1554077 w 2735177"/>
                <a:gd name="connsiteY27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35177" h="3095625">
                  <a:moveTo>
                    <a:pt x="2735177" y="0"/>
                  </a:moveTo>
                  <a:cubicBezTo>
                    <a:pt x="2728827" y="15875"/>
                    <a:pt x="2724924" y="32964"/>
                    <a:pt x="2716127" y="47625"/>
                  </a:cubicBezTo>
                  <a:cubicBezTo>
                    <a:pt x="2662934" y="136281"/>
                    <a:pt x="2696828" y="60658"/>
                    <a:pt x="2649452" y="123825"/>
                  </a:cubicBezTo>
                  <a:cubicBezTo>
                    <a:pt x="2638344" y="138636"/>
                    <a:pt x="2632600" y="157122"/>
                    <a:pt x="2620877" y="171450"/>
                  </a:cubicBezTo>
                  <a:cubicBezTo>
                    <a:pt x="2603817" y="192301"/>
                    <a:pt x="2581468" y="208325"/>
                    <a:pt x="2563727" y="228600"/>
                  </a:cubicBezTo>
                  <a:cubicBezTo>
                    <a:pt x="2536952" y="259200"/>
                    <a:pt x="2514878" y="293764"/>
                    <a:pt x="2487527" y="323850"/>
                  </a:cubicBezTo>
                  <a:cubicBezTo>
                    <a:pt x="2451282" y="363719"/>
                    <a:pt x="2407652" y="396700"/>
                    <a:pt x="2373227" y="438150"/>
                  </a:cubicBezTo>
                  <a:cubicBezTo>
                    <a:pt x="2251889" y="584251"/>
                    <a:pt x="2139652" y="737693"/>
                    <a:pt x="2020802" y="885825"/>
                  </a:cubicBezTo>
                  <a:cubicBezTo>
                    <a:pt x="1673217" y="1319047"/>
                    <a:pt x="1356658" y="1689827"/>
                    <a:pt x="934952" y="2085975"/>
                  </a:cubicBezTo>
                  <a:cubicBezTo>
                    <a:pt x="830177" y="2184400"/>
                    <a:pt x="731647" y="2289927"/>
                    <a:pt x="620627" y="2381250"/>
                  </a:cubicBezTo>
                  <a:cubicBezTo>
                    <a:pt x="496057" y="2483719"/>
                    <a:pt x="358881" y="2573380"/>
                    <a:pt x="211052" y="2638425"/>
                  </a:cubicBezTo>
                  <a:cubicBezTo>
                    <a:pt x="177037" y="2653392"/>
                    <a:pt x="141202" y="2663825"/>
                    <a:pt x="106277" y="2676525"/>
                  </a:cubicBezTo>
                  <a:cubicBezTo>
                    <a:pt x="74527" y="2667000"/>
                    <a:pt x="35555" y="2670248"/>
                    <a:pt x="11027" y="2647950"/>
                  </a:cubicBezTo>
                  <a:cubicBezTo>
                    <a:pt x="-5585" y="2632848"/>
                    <a:pt x="1502" y="2603726"/>
                    <a:pt x="1502" y="2581275"/>
                  </a:cubicBezTo>
                  <a:cubicBezTo>
                    <a:pt x="1502" y="2536712"/>
                    <a:pt x="4897" y="2492065"/>
                    <a:pt x="11027" y="2447925"/>
                  </a:cubicBezTo>
                  <a:cubicBezTo>
                    <a:pt x="44600" y="2206198"/>
                    <a:pt x="63292" y="2183374"/>
                    <a:pt x="163427" y="1924050"/>
                  </a:cubicBezTo>
                  <a:cubicBezTo>
                    <a:pt x="247104" y="1707348"/>
                    <a:pt x="329096" y="1489864"/>
                    <a:pt x="420602" y="1276350"/>
                  </a:cubicBezTo>
                  <a:cubicBezTo>
                    <a:pt x="439652" y="1231900"/>
                    <a:pt x="459791" y="1187901"/>
                    <a:pt x="477752" y="1143000"/>
                  </a:cubicBezTo>
                  <a:cubicBezTo>
                    <a:pt x="495825" y="1097816"/>
                    <a:pt x="486116" y="1083449"/>
                    <a:pt x="525377" y="1057275"/>
                  </a:cubicBezTo>
                  <a:cubicBezTo>
                    <a:pt x="533731" y="1051706"/>
                    <a:pt x="544427" y="1050925"/>
                    <a:pt x="553952" y="1047750"/>
                  </a:cubicBezTo>
                  <a:cubicBezTo>
                    <a:pt x="576177" y="1050925"/>
                    <a:pt x="602666" y="1043805"/>
                    <a:pt x="620627" y="1057275"/>
                  </a:cubicBezTo>
                  <a:cubicBezTo>
                    <a:pt x="644589" y="1075247"/>
                    <a:pt x="653909" y="1107179"/>
                    <a:pt x="668252" y="1133475"/>
                  </a:cubicBezTo>
                  <a:cubicBezTo>
                    <a:pt x="692049" y="1177103"/>
                    <a:pt x="716470" y="1220683"/>
                    <a:pt x="734927" y="1266825"/>
                  </a:cubicBezTo>
                  <a:cubicBezTo>
                    <a:pt x="811799" y="1459005"/>
                    <a:pt x="881115" y="1654123"/>
                    <a:pt x="954002" y="1847850"/>
                  </a:cubicBezTo>
                  <a:cubicBezTo>
                    <a:pt x="975156" y="1904074"/>
                    <a:pt x="1160145" y="2410665"/>
                    <a:pt x="1211177" y="2505075"/>
                  </a:cubicBezTo>
                  <a:lnTo>
                    <a:pt x="1401677" y="2857500"/>
                  </a:lnTo>
                  <a:cubicBezTo>
                    <a:pt x="1520229" y="3076366"/>
                    <a:pt x="1398087" y="2861640"/>
                    <a:pt x="1515977" y="3038475"/>
                  </a:cubicBezTo>
                  <a:cubicBezTo>
                    <a:pt x="1562109" y="3107673"/>
                    <a:pt x="1510398" y="3051946"/>
                    <a:pt x="1554077" y="30956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92" dirty="0"/>
            </a:p>
          </p:txBody>
        </p:sp>
        <p:sp>
          <p:nvSpPr>
            <p:cNvPr id="55" name="Forme libre 54"/>
            <p:cNvSpPr/>
            <p:nvPr/>
          </p:nvSpPr>
          <p:spPr>
            <a:xfrm>
              <a:off x="7106120" y="2521574"/>
              <a:ext cx="288181" cy="275531"/>
            </a:xfrm>
            <a:custGeom>
              <a:avLst/>
              <a:gdLst>
                <a:gd name="connsiteX0" fmla="*/ 2735177 w 2735177"/>
                <a:gd name="connsiteY0" fmla="*/ 0 h 3095625"/>
                <a:gd name="connsiteX1" fmla="*/ 2716127 w 2735177"/>
                <a:gd name="connsiteY1" fmla="*/ 47625 h 3095625"/>
                <a:gd name="connsiteX2" fmla="*/ 2649452 w 2735177"/>
                <a:gd name="connsiteY2" fmla="*/ 123825 h 3095625"/>
                <a:gd name="connsiteX3" fmla="*/ 2620877 w 2735177"/>
                <a:gd name="connsiteY3" fmla="*/ 171450 h 3095625"/>
                <a:gd name="connsiteX4" fmla="*/ 2563727 w 2735177"/>
                <a:gd name="connsiteY4" fmla="*/ 228600 h 3095625"/>
                <a:gd name="connsiteX5" fmla="*/ 2487527 w 2735177"/>
                <a:gd name="connsiteY5" fmla="*/ 323850 h 3095625"/>
                <a:gd name="connsiteX6" fmla="*/ 2373227 w 2735177"/>
                <a:gd name="connsiteY6" fmla="*/ 438150 h 3095625"/>
                <a:gd name="connsiteX7" fmla="*/ 2020802 w 2735177"/>
                <a:gd name="connsiteY7" fmla="*/ 885825 h 3095625"/>
                <a:gd name="connsiteX8" fmla="*/ 934952 w 2735177"/>
                <a:gd name="connsiteY8" fmla="*/ 2085975 h 3095625"/>
                <a:gd name="connsiteX9" fmla="*/ 620627 w 2735177"/>
                <a:gd name="connsiteY9" fmla="*/ 2381250 h 3095625"/>
                <a:gd name="connsiteX10" fmla="*/ 211052 w 2735177"/>
                <a:gd name="connsiteY10" fmla="*/ 2638425 h 3095625"/>
                <a:gd name="connsiteX11" fmla="*/ 106277 w 2735177"/>
                <a:gd name="connsiteY11" fmla="*/ 2676525 h 3095625"/>
                <a:gd name="connsiteX12" fmla="*/ 11027 w 2735177"/>
                <a:gd name="connsiteY12" fmla="*/ 2647950 h 3095625"/>
                <a:gd name="connsiteX13" fmla="*/ 1502 w 2735177"/>
                <a:gd name="connsiteY13" fmla="*/ 2581275 h 3095625"/>
                <a:gd name="connsiteX14" fmla="*/ 11027 w 2735177"/>
                <a:gd name="connsiteY14" fmla="*/ 2447925 h 3095625"/>
                <a:gd name="connsiteX15" fmla="*/ 163427 w 2735177"/>
                <a:gd name="connsiteY15" fmla="*/ 1924050 h 3095625"/>
                <a:gd name="connsiteX16" fmla="*/ 420602 w 2735177"/>
                <a:gd name="connsiteY16" fmla="*/ 1276350 h 3095625"/>
                <a:gd name="connsiteX17" fmla="*/ 477752 w 2735177"/>
                <a:gd name="connsiteY17" fmla="*/ 1143000 h 3095625"/>
                <a:gd name="connsiteX18" fmla="*/ 525377 w 2735177"/>
                <a:gd name="connsiteY18" fmla="*/ 1057275 h 3095625"/>
                <a:gd name="connsiteX19" fmla="*/ 553952 w 2735177"/>
                <a:gd name="connsiteY19" fmla="*/ 1047750 h 3095625"/>
                <a:gd name="connsiteX20" fmla="*/ 620627 w 2735177"/>
                <a:gd name="connsiteY20" fmla="*/ 1057275 h 3095625"/>
                <a:gd name="connsiteX21" fmla="*/ 668252 w 2735177"/>
                <a:gd name="connsiteY21" fmla="*/ 1133475 h 3095625"/>
                <a:gd name="connsiteX22" fmla="*/ 734927 w 2735177"/>
                <a:gd name="connsiteY22" fmla="*/ 1266825 h 3095625"/>
                <a:gd name="connsiteX23" fmla="*/ 954002 w 2735177"/>
                <a:gd name="connsiteY23" fmla="*/ 1847850 h 3095625"/>
                <a:gd name="connsiteX24" fmla="*/ 1211177 w 2735177"/>
                <a:gd name="connsiteY24" fmla="*/ 2505075 h 3095625"/>
                <a:gd name="connsiteX25" fmla="*/ 1401677 w 2735177"/>
                <a:gd name="connsiteY25" fmla="*/ 2857500 h 3095625"/>
                <a:gd name="connsiteX26" fmla="*/ 1515977 w 2735177"/>
                <a:gd name="connsiteY26" fmla="*/ 3038475 h 3095625"/>
                <a:gd name="connsiteX27" fmla="*/ 1554077 w 2735177"/>
                <a:gd name="connsiteY27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35177" h="3095625">
                  <a:moveTo>
                    <a:pt x="2735177" y="0"/>
                  </a:moveTo>
                  <a:cubicBezTo>
                    <a:pt x="2728827" y="15875"/>
                    <a:pt x="2724924" y="32964"/>
                    <a:pt x="2716127" y="47625"/>
                  </a:cubicBezTo>
                  <a:cubicBezTo>
                    <a:pt x="2662934" y="136281"/>
                    <a:pt x="2696828" y="60658"/>
                    <a:pt x="2649452" y="123825"/>
                  </a:cubicBezTo>
                  <a:cubicBezTo>
                    <a:pt x="2638344" y="138636"/>
                    <a:pt x="2632600" y="157122"/>
                    <a:pt x="2620877" y="171450"/>
                  </a:cubicBezTo>
                  <a:cubicBezTo>
                    <a:pt x="2603817" y="192301"/>
                    <a:pt x="2581468" y="208325"/>
                    <a:pt x="2563727" y="228600"/>
                  </a:cubicBezTo>
                  <a:cubicBezTo>
                    <a:pt x="2536952" y="259200"/>
                    <a:pt x="2514878" y="293764"/>
                    <a:pt x="2487527" y="323850"/>
                  </a:cubicBezTo>
                  <a:cubicBezTo>
                    <a:pt x="2451282" y="363719"/>
                    <a:pt x="2407652" y="396700"/>
                    <a:pt x="2373227" y="438150"/>
                  </a:cubicBezTo>
                  <a:cubicBezTo>
                    <a:pt x="2251889" y="584251"/>
                    <a:pt x="2139652" y="737693"/>
                    <a:pt x="2020802" y="885825"/>
                  </a:cubicBezTo>
                  <a:cubicBezTo>
                    <a:pt x="1673217" y="1319047"/>
                    <a:pt x="1356658" y="1689827"/>
                    <a:pt x="934952" y="2085975"/>
                  </a:cubicBezTo>
                  <a:cubicBezTo>
                    <a:pt x="830177" y="2184400"/>
                    <a:pt x="731647" y="2289927"/>
                    <a:pt x="620627" y="2381250"/>
                  </a:cubicBezTo>
                  <a:cubicBezTo>
                    <a:pt x="496057" y="2483719"/>
                    <a:pt x="358881" y="2573380"/>
                    <a:pt x="211052" y="2638425"/>
                  </a:cubicBezTo>
                  <a:cubicBezTo>
                    <a:pt x="177037" y="2653392"/>
                    <a:pt x="141202" y="2663825"/>
                    <a:pt x="106277" y="2676525"/>
                  </a:cubicBezTo>
                  <a:cubicBezTo>
                    <a:pt x="74527" y="2667000"/>
                    <a:pt x="35555" y="2670248"/>
                    <a:pt x="11027" y="2647950"/>
                  </a:cubicBezTo>
                  <a:cubicBezTo>
                    <a:pt x="-5585" y="2632848"/>
                    <a:pt x="1502" y="2603726"/>
                    <a:pt x="1502" y="2581275"/>
                  </a:cubicBezTo>
                  <a:cubicBezTo>
                    <a:pt x="1502" y="2536712"/>
                    <a:pt x="4897" y="2492065"/>
                    <a:pt x="11027" y="2447925"/>
                  </a:cubicBezTo>
                  <a:cubicBezTo>
                    <a:pt x="44600" y="2206198"/>
                    <a:pt x="63292" y="2183374"/>
                    <a:pt x="163427" y="1924050"/>
                  </a:cubicBezTo>
                  <a:cubicBezTo>
                    <a:pt x="247104" y="1707348"/>
                    <a:pt x="329096" y="1489864"/>
                    <a:pt x="420602" y="1276350"/>
                  </a:cubicBezTo>
                  <a:cubicBezTo>
                    <a:pt x="439652" y="1231900"/>
                    <a:pt x="459791" y="1187901"/>
                    <a:pt x="477752" y="1143000"/>
                  </a:cubicBezTo>
                  <a:cubicBezTo>
                    <a:pt x="495825" y="1097816"/>
                    <a:pt x="486116" y="1083449"/>
                    <a:pt x="525377" y="1057275"/>
                  </a:cubicBezTo>
                  <a:cubicBezTo>
                    <a:pt x="533731" y="1051706"/>
                    <a:pt x="544427" y="1050925"/>
                    <a:pt x="553952" y="1047750"/>
                  </a:cubicBezTo>
                  <a:cubicBezTo>
                    <a:pt x="576177" y="1050925"/>
                    <a:pt x="602666" y="1043805"/>
                    <a:pt x="620627" y="1057275"/>
                  </a:cubicBezTo>
                  <a:cubicBezTo>
                    <a:pt x="644589" y="1075247"/>
                    <a:pt x="653909" y="1107179"/>
                    <a:pt x="668252" y="1133475"/>
                  </a:cubicBezTo>
                  <a:cubicBezTo>
                    <a:pt x="692049" y="1177103"/>
                    <a:pt x="716470" y="1220683"/>
                    <a:pt x="734927" y="1266825"/>
                  </a:cubicBezTo>
                  <a:cubicBezTo>
                    <a:pt x="811799" y="1459005"/>
                    <a:pt x="881115" y="1654123"/>
                    <a:pt x="954002" y="1847850"/>
                  </a:cubicBezTo>
                  <a:cubicBezTo>
                    <a:pt x="975156" y="1904074"/>
                    <a:pt x="1160145" y="2410665"/>
                    <a:pt x="1211177" y="2505075"/>
                  </a:cubicBezTo>
                  <a:lnTo>
                    <a:pt x="1401677" y="2857500"/>
                  </a:lnTo>
                  <a:cubicBezTo>
                    <a:pt x="1520229" y="3076366"/>
                    <a:pt x="1398087" y="2861640"/>
                    <a:pt x="1515977" y="3038475"/>
                  </a:cubicBezTo>
                  <a:cubicBezTo>
                    <a:pt x="1562109" y="3107673"/>
                    <a:pt x="1510398" y="3051946"/>
                    <a:pt x="1554077" y="30956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92" dirty="0"/>
            </a:p>
          </p:txBody>
        </p:sp>
        <p:cxnSp>
          <p:nvCxnSpPr>
            <p:cNvPr id="5121" name="Connecteur droit 5120"/>
            <p:cNvCxnSpPr/>
            <p:nvPr/>
          </p:nvCxnSpPr>
          <p:spPr>
            <a:xfrm flipV="1">
              <a:off x="5476209" y="2988221"/>
              <a:ext cx="500753" cy="288032"/>
            </a:xfrm>
            <a:prstGeom prst="line">
              <a:avLst/>
            </a:prstGeom>
            <a:ln w="1905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V="1">
              <a:off x="5476209" y="3191745"/>
              <a:ext cx="500753" cy="84508"/>
            </a:xfrm>
            <a:prstGeom prst="line">
              <a:avLst/>
            </a:prstGeom>
            <a:ln w="1905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V="1">
              <a:off x="4032746" y="3577546"/>
              <a:ext cx="1817233" cy="1210875"/>
            </a:xfrm>
            <a:prstGeom prst="line">
              <a:avLst/>
            </a:prstGeom>
            <a:ln w="1905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V="1">
              <a:off x="4032746" y="3942688"/>
              <a:ext cx="1728192" cy="845733"/>
            </a:xfrm>
            <a:prstGeom prst="line">
              <a:avLst/>
            </a:prstGeom>
            <a:ln w="1905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80202A49-E178-4C23-A9DC-EED7E053872B}"/>
              </a:ext>
            </a:extLst>
          </p:cNvPr>
          <p:cNvSpPr txBox="1">
            <a:spLocks/>
          </p:cNvSpPr>
          <p:nvPr/>
        </p:nvSpPr>
        <p:spPr>
          <a:xfrm>
            <a:off x="103711" y="200704"/>
            <a:ext cx="518380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Construction combinatoire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9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contenu 3"/>
          <p:cNvSpPr txBox="1">
            <a:spLocks/>
          </p:cNvSpPr>
          <p:nvPr/>
        </p:nvSpPr>
        <p:spPr>
          <a:xfrm>
            <a:off x="612343" y="2267263"/>
            <a:ext cx="4937202" cy="3665673"/>
          </a:xfrm>
          <a:prstGeom prst="rect">
            <a:avLst/>
          </a:prstGeom>
        </p:spPr>
        <p:txBody>
          <a:bodyPr vert="horz" lIns="85936" tIns="42968" rIns="85936" bIns="42968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3007" dirty="0">
                <a:solidFill>
                  <a:schemeClr val="accent1">
                    <a:lumMod val="75000"/>
                  </a:schemeClr>
                </a:solidFill>
              </a:rPr>
              <a:t>Exemple de séquence : « suivi de fabrication d’un vinaigre de cidre 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Fabrication du cidre : caractérisation et comparaison de levures commerciales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Fermentation d’un jus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Chromatographie des glucides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Observation microscopique et culture d’</a:t>
            </a:r>
            <a:r>
              <a:rPr lang="fr-FR" sz="2631" i="1" dirty="0">
                <a:solidFill>
                  <a:schemeClr val="accent1">
                    <a:lumMod val="75000"/>
                  </a:schemeClr>
                </a:solidFill>
              </a:rPr>
              <a:t>Acetobacter acetii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Dosage volumétrique de l’acide éthanoïque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63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sz="263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sz="263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26</a:t>
            </a:fld>
            <a:endParaRPr kumimoji="0"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91" y="231098"/>
            <a:ext cx="4738735" cy="41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3785966" y="2366427"/>
            <a:ext cx="2925987" cy="1542937"/>
            <a:chOff x="3960738" y="2492597"/>
            <a:chExt cx="3113377" cy="1641751"/>
          </a:xfrm>
        </p:grpSpPr>
        <p:sp>
          <p:nvSpPr>
            <p:cNvPr id="16" name="Forme libre 15"/>
            <p:cNvSpPr/>
            <p:nvPr/>
          </p:nvSpPr>
          <p:spPr>
            <a:xfrm>
              <a:off x="6785934" y="2833958"/>
              <a:ext cx="288181" cy="275531"/>
            </a:xfrm>
            <a:custGeom>
              <a:avLst/>
              <a:gdLst>
                <a:gd name="connsiteX0" fmla="*/ 2735177 w 2735177"/>
                <a:gd name="connsiteY0" fmla="*/ 0 h 3095625"/>
                <a:gd name="connsiteX1" fmla="*/ 2716127 w 2735177"/>
                <a:gd name="connsiteY1" fmla="*/ 47625 h 3095625"/>
                <a:gd name="connsiteX2" fmla="*/ 2649452 w 2735177"/>
                <a:gd name="connsiteY2" fmla="*/ 123825 h 3095625"/>
                <a:gd name="connsiteX3" fmla="*/ 2620877 w 2735177"/>
                <a:gd name="connsiteY3" fmla="*/ 171450 h 3095625"/>
                <a:gd name="connsiteX4" fmla="*/ 2563727 w 2735177"/>
                <a:gd name="connsiteY4" fmla="*/ 228600 h 3095625"/>
                <a:gd name="connsiteX5" fmla="*/ 2487527 w 2735177"/>
                <a:gd name="connsiteY5" fmla="*/ 323850 h 3095625"/>
                <a:gd name="connsiteX6" fmla="*/ 2373227 w 2735177"/>
                <a:gd name="connsiteY6" fmla="*/ 438150 h 3095625"/>
                <a:gd name="connsiteX7" fmla="*/ 2020802 w 2735177"/>
                <a:gd name="connsiteY7" fmla="*/ 885825 h 3095625"/>
                <a:gd name="connsiteX8" fmla="*/ 934952 w 2735177"/>
                <a:gd name="connsiteY8" fmla="*/ 2085975 h 3095625"/>
                <a:gd name="connsiteX9" fmla="*/ 620627 w 2735177"/>
                <a:gd name="connsiteY9" fmla="*/ 2381250 h 3095625"/>
                <a:gd name="connsiteX10" fmla="*/ 211052 w 2735177"/>
                <a:gd name="connsiteY10" fmla="*/ 2638425 h 3095625"/>
                <a:gd name="connsiteX11" fmla="*/ 106277 w 2735177"/>
                <a:gd name="connsiteY11" fmla="*/ 2676525 h 3095625"/>
                <a:gd name="connsiteX12" fmla="*/ 11027 w 2735177"/>
                <a:gd name="connsiteY12" fmla="*/ 2647950 h 3095625"/>
                <a:gd name="connsiteX13" fmla="*/ 1502 w 2735177"/>
                <a:gd name="connsiteY13" fmla="*/ 2581275 h 3095625"/>
                <a:gd name="connsiteX14" fmla="*/ 11027 w 2735177"/>
                <a:gd name="connsiteY14" fmla="*/ 2447925 h 3095625"/>
                <a:gd name="connsiteX15" fmla="*/ 163427 w 2735177"/>
                <a:gd name="connsiteY15" fmla="*/ 1924050 h 3095625"/>
                <a:gd name="connsiteX16" fmla="*/ 420602 w 2735177"/>
                <a:gd name="connsiteY16" fmla="*/ 1276350 h 3095625"/>
                <a:gd name="connsiteX17" fmla="*/ 477752 w 2735177"/>
                <a:gd name="connsiteY17" fmla="*/ 1143000 h 3095625"/>
                <a:gd name="connsiteX18" fmla="*/ 525377 w 2735177"/>
                <a:gd name="connsiteY18" fmla="*/ 1057275 h 3095625"/>
                <a:gd name="connsiteX19" fmla="*/ 553952 w 2735177"/>
                <a:gd name="connsiteY19" fmla="*/ 1047750 h 3095625"/>
                <a:gd name="connsiteX20" fmla="*/ 620627 w 2735177"/>
                <a:gd name="connsiteY20" fmla="*/ 1057275 h 3095625"/>
                <a:gd name="connsiteX21" fmla="*/ 668252 w 2735177"/>
                <a:gd name="connsiteY21" fmla="*/ 1133475 h 3095625"/>
                <a:gd name="connsiteX22" fmla="*/ 734927 w 2735177"/>
                <a:gd name="connsiteY22" fmla="*/ 1266825 h 3095625"/>
                <a:gd name="connsiteX23" fmla="*/ 954002 w 2735177"/>
                <a:gd name="connsiteY23" fmla="*/ 1847850 h 3095625"/>
                <a:gd name="connsiteX24" fmla="*/ 1211177 w 2735177"/>
                <a:gd name="connsiteY24" fmla="*/ 2505075 h 3095625"/>
                <a:gd name="connsiteX25" fmla="*/ 1401677 w 2735177"/>
                <a:gd name="connsiteY25" fmla="*/ 2857500 h 3095625"/>
                <a:gd name="connsiteX26" fmla="*/ 1515977 w 2735177"/>
                <a:gd name="connsiteY26" fmla="*/ 3038475 h 3095625"/>
                <a:gd name="connsiteX27" fmla="*/ 1554077 w 2735177"/>
                <a:gd name="connsiteY27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35177" h="3095625">
                  <a:moveTo>
                    <a:pt x="2735177" y="0"/>
                  </a:moveTo>
                  <a:cubicBezTo>
                    <a:pt x="2728827" y="15875"/>
                    <a:pt x="2724924" y="32964"/>
                    <a:pt x="2716127" y="47625"/>
                  </a:cubicBezTo>
                  <a:cubicBezTo>
                    <a:pt x="2662934" y="136281"/>
                    <a:pt x="2696828" y="60658"/>
                    <a:pt x="2649452" y="123825"/>
                  </a:cubicBezTo>
                  <a:cubicBezTo>
                    <a:pt x="2638344" y="138636"/>
                    <a:pt x="2632600" y="157122"/>
                    <a:pt x="2620877" y="171450"/>
                  </a:cubicBezTo>
                  <a:cubicBezTo>
                    <a:pt x="2603817" y="192301"/>
                    <a:pt x="2581468" y="208325"/>
                    <a:pt x="2563727" y="228600"/>
                  </a:cubicBezTo>
                  <a:cubicBezTo>
                    <a:pt x="2536952" y="259200"/>
                    <a:pt x="2514878" y="293764"/>
                    <a:pt x="2487527" y="323850"/>
                  </a:cubicBezTo>
                  <a:cubicBezTo>
                    <a:pt x="2451282" y="363719"/>
                    <a:pt x="2407652" y="396700"/>
                    <a:pt x="2373227" y="438150"/>
                  </a:cubicBezTo>
                  <a:cubicBezTo>
                    <a:pt x="2251889" y="584251"/>
                    <a:pt x="2139652" y="737693"/>
                    <a:pt x="2020802" y="885825"/>
                  </a:cubicBezTo>
                  <a:cubicBezTo>
                    <a:pt x="1673217" y="1319047"/>
                    <a:pt x="1356658" y="1689827"/>
                    <a:pt x="934952" y="2085975"/>
                  </a:cubicBezTo>
                  <a:cubicBezTo>
                    <a:pt x="830177" y="2184400"/>
                    <a:pt x="731647" y="2289927"/>
                    <a:pt x="620627" y="2381250"/>
                  </a:cubicBezTo>
                  <a:cubicBezTo>
                    <a:pt x="496057" y="2483719"/>
                    <a:pt x="358881" y="2573380"/>
                    <a:pt x="211052" y="2638425"/>
                  </a:cubicBezTo>
                  <a:cubicBezTo>
                    <a:pt x="177037" y="2653392"/>
                    <a:pt x="141202" y="2663825"/>
                    <a:pt x="106277" y="2676525"/>
                  </a:cubicBezTo>
                  <a:cubicBezTo>
                    <a:pt x="74527" y="2667000"/>
                    <a:pt x="35555" y="2670248"/>
                    <a:pt x="11027" y="2647950"/>
                  </a:cubicBezTo>
                  <a:cubicBezTo>
                    <a:pt x="-5585" y="2632848"/>
                    <a:pt x="1502" y="2603726"/>
                    <a:pt x="1502" y="2581275"/>
                  </a:cubicBezTo>
                  <a:cubicBezTo>
                    <a:pt x="1502" y="2536712"/>
                    <a:pt x="4897" y="2492065"/>
                    <a:pt x="11027" y="2447925"/>
                  </a:cubicBezTo>
                  <a:cubicBezTo>
                    <a:pt x="44600" y="2206198"/>
                    <a:pt x="63292" y="2183374"/>
                    <a:pt x="163427" y="1924050"/>
                  </a:cubicBezTo>
                  <a:cubicBezTo>
                    <a:pt x="247104" y="1707348"/>
                    <a:pt x="329096" y="1489864"/>
                    <a:pt x="420602" y="1276350"/>
                  </a:cubicBezTo>
                  <a:cubicBezTo>
                    <a:pt x="439652" y="1231900"/>
                    <a:pt x="459791" y="1187901"/>
                    <a:pt x="477752" y="1143000"/>
                  </a:cubicBezTo>
                  <a:cubicBezTo>
                    <a:pt x="495825" y="1097816"/>
                    <a:pt x="486116" y="1083449"/>
                    <a:pt x="525377" y="1057275"/>
                  </a:cubicBezTo>
                  <a:cubicBezTo>
                    <a:pt x="533731" y="1051706"/>
                    <a:pt x="544427" y="1050925"/>
                    <a:pt x="553952" y="1047750"/>
                  </a:cubicBezTo>
                  <a:cubicBezTo>
                    <a:pt x="576177" y="1050925"/>
                    <a:pt x="602666" y="1043805"/>
                    <a:pt x="620627" y="1057275"/>
                  </a:cubicBezTo>
                  <a:cubicBezTo>
                    <a:pt x="644589" y="1075247"/>
                    <a:pt x="653909" y="1107179"/>
                    <a:pt x="668252" y="1133475"/>
                  </a:cubicBezTo>
                  <a:cubicBezTo>
                    <a:pt x="692049" y="1177103"/>
                    <a:pt x="716470" y="1220683"/>
                    <a:pt x="734927" y="1266825"/>
                  </a:cubicBezTo>
                  <a:cubicBezTo>
                    <a:pt x="811799" y="1459005"/>
                    <a:pt x="881115" y="1654123"/>
                    <a:pt x="954002" y="1847850"/>
                  </a:cubicBezTo>
                  <a:cubicBezTo>
                    <a:pt x="975156" y="1904074"/>
                    <a:pt x="1160145" y="2410665"/>
                    <a:pt x="1211177" y="2505075"/>
                  </a:cubicBezTo>
                  <a:lnTo>
                    <a:pt x="1401677" y="2857500"/>
                  </a:lnTo>
                  <a:cubicBezTo>
                    <a:pt x="1520229" y="3076366"/>
                    <a:pt x="1398087" y="2861640"/>
                    <a:pt x="1515977" y="3038475"/>
                  </a:cubicBezTo>
                  <a:cubicBezTo>
                    <a:pt x="1562109" y="3107673"/>
                    <a:pt x="1510398" y="3051946"/>
                    <a:pt x="1554077" y="30956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92" dirty="0"/>
            </a:p>
          </p:txBody>
        </p:sp>
        <p:sp>
          <p:nvSpPr>
            <p:cNvPr id="55" name="Forme libre 54"/>
            <p:cNvSpPr/>
            <p:nvPr/>
          </p:nvSpPr>
          <p:spPr>
            <a:xfrm>
              <a:off x="6785934" y="2492597"/>
              <a:ext cx="288181" cy="275531"/>
            </a:xfrm>
            <a:custGeom>
              <a:avLst/>
              <a:gdLst>
                <a:gd name="connsiteX0" fmla="*/ 2735177 w 2735177"/>
                <a:gd name="connsiteY0" fmla="*/ 0 h 3095625"/>
                <a:gd name="connsiteX1" fmla="*/ 2716127 w 2735177"/>
                <a:gd name="connsiteY1" fmla="*/ 47625 h 3095625"/>
                <a:gd name="connsiteX2" fmla="*/ 2649452 w 2735177"/>
                <a:gd name="connsiteY2" fmla="*/ 123825 h 3095625"/>
                <a:gd name="connsiteX3" fmla="*/ 2620877 w 2735177"/>
                <a:gd name="connsiteY3" fmla="*/ 171450 h 3095625"/>
                <a:gd name="connsiteX4" fmla="*/ 2563727 w 2735177"/>
                <a:gd name="connsiteY4" fmla="*/ 228600 h 3095625"/>
                <a:gd name="connsiteX5" fmla="*/ 2487527 w 2735177"/>
                <a:gd name="connsiteY5" fmla="*/ 323850 h 3095625"/>
                <a:gd name="connsiteX6" fmla="*/ 2373227 w 2735177"/>
                <a:gd name="connsiteY6" fmla="*/ 438150 h 3095625"/>
                <a:gd name="connsiteX7" fmla="*/ 2020802 w 2735177"/>
                <a:gd name="connsiteY7" fmla="*/ 885825 h 3095625"/>
                <a:gd name="connsiteX8" fmla="*/ 934952 w 2735177"/>
                <a:gd name="connsiteY8" fmla="*/ 2085975 h 3095625"/>
                <a:gd name="connsiteX9" fmla="*/ 620627 w 2735177"/>
                <a:gd name="connsiteY9" fmla="*/ 2381250 h 3095625"/>
                <a:gd name="connsiteX10" fmla="*/ 211052 w 2735177"/>
                <a:gd name="connsiteY10" fmla="*/ 2638425 h 3095625"/>
                <a:gd name="connsiteX11" fmla="*/ 106277 w 2735177"/>
                <a:gd name="connsiteY11" fmla="*/ 2676525 h 3095625"/>
                <a:gd name="connsiteX12" fmla="*/ 11027 w 2735177"/>
                <a:gd name="connsiteY12" fmla="*/ 2647950 h 3095625"/>
                <a:gd name="connsiteX13" fmla="*/ 1502 w 2735177"/>
                <a:gd name="connsiteY13" fmla="*/ 2581275 h 3095625"/>
                <a:gd name="connsiteX14" fmla="*/ 11027 w 2735177"/>
                <a:gd name="connsiteY14" fmla="*/ 2447925 h 3095625"/>
                <a:gd name="connsiteX15" fmla="*/ 163427 w 2735177"/>
                <a:gd name="connsiteY15" fmla="*/ 1924050 h 3095625"/>
                <a:gd name="connsiteX16" fmla="*/ 420602 w 2735177"/>
                <a:gd name="connsiteY16" fmla="*/ 1276350 h 3095625"/>
                <a:gd name="connsiteX17" fmla="*/ 477752 w 2735177"/>
                <a:gd name="connsiteY17" fmla="*/ 1143000 h 3095625"/>
                <a:gd name="connsiteX18" fmla="*/ 525377 w 2735177"/>
                <a:gd name="connsiteY18" fmla="*/ 1057275 h 3095625"/>
                <a:gd name="connsiteX19" fmla="*/ 553952 w 2735177"/>
                <a:gd name="connsiteY19" fmla="*/ 1047750 h 3095625"/>
                <a:gd name="connsiteX20" fmla="*/ 620627 w 2735177"/>
                <a:gd name="connsiteY20" fmla="*/ 1057275 h 3095625"/>
                <a:gd name="connsiteX21" fmla="*/ 668252 w 2735177"/>
                <a:gd name="connsiteY21" fmla="*/ 1133475 h 3095625"/>
                <a:gd name="connsiteX22" fmla="*/ 734927 w 2735177"/>
                <a:gd name="connsiteY22" fmla="*/ 1266825 h 3095625"/>
                <a:gd name="connsiteX23" fmla="*/ 954002 w 2735177"/>
                <a:gd name="connsiteY23" fmla="*/ 1847850 h 3095625"/>
                <a:gd name="connsiteX24" fmla="*/ 1211177 w 2735177"/>
                <a:gd name="connsiteY24" fmla="*/ 2505075 h 3095625"/>
                <a:gd name="connsiteX25" fmla="*/ 1401677 w 2735177"/>
                <a:gd name="connsiteY25" fmla="*/ 2857500 h 3095625"/>
                <a:gd name="connsiteX26" fmla="*/ 1515977 w 2735177"/>
                <a:gd name="connsiteY26" fmla="*/ 3038475 h 3095625"/>
                <a:gd name="connsiteX27" fmla="*/ 1554077 w 2735177"/>
                <a:gd name="connsiteY27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35177" h="3095625">
                  <a:moveTo>
                    <a:pt x="2735177" y="0"/>
                  </a:moveTo>
                  <a:cubicBezTo>
                    <a:pt x="2728827" y="15875"/>
                    <a:pt x="2724924" y="32964"/>
                    <a:pt x="2716127" y="47625"/>
                  </a:cubicBezTo>
                  <a:cubicBezTo>
                    <a:pt x="2662934" y="136281"/>
                    <a:pt x="2696828" y="60658"/>
                    <a:pt x="2649452" y="123825"/>
                  </a:cubicBezTo>
                  <a:cubicBezTo>
                    <a:pt x="2638344" y="138636"/>
                    <a:pt x="2632600" y="157122"/>
                    <a:pt x="2620877" y="171450"/>
                  </a:cubicBezTo>
                  <a:cubicBezTo>
                    <a:pt x="2603817" y="192301"/>
                    <a:pt x="2581468" y="208325"/>
                    <a:pt x="2563727" y="228600"/>
                  </a:cubicBezTo>
                  <a:cubicBezTo>
                    <a:pt x="2536952" y="259200"/>
                    <a:pt x="2514878" y="293764"/>
                    <a:pt x="2487527" y="323850"/>
                  </a:cubicBezTo>
                  <a:cubicBezTo>
                    <a:pt x="2451282" y="363719"/>
                    <a:pt x="2407652" y="396700"/>
                    <a:pt x="2373227" y="438150"/>
                  </a:cubicBezTo>
                  <a:cubicBezTo>
                    <a:pt x="2251889" y="584251"/>
                    <a:pt x="2139652" y="737693"/>
                    <a:pt x="2020802" y="885825"/>
                  </a:cubicBezTo>
                  <a:cubicBezTo>
                    <a:pt x="1673217" y="1319047"/>
                    <a:pt x="1356658" y="1689827"/>
                    <a:pt x="934952" y="2085975"/>
                  </a:cubicBezTo>
                  <a:cubicBezTo>
                    <a:pt x="830177" y="2184400"/>
                    <a:pt x="731647" y="2289927"/>
                    <a:pt x="620627" y="2381250"/>
                  </a:cubicBezTo>
                  <a:cubicBezTo>
                    <a:pt x="496057" y="2483719"/>
                    <a:pt x="358881" y="2573380"/>
                    <a:pt x="211052" y="2638425"/>
                  </a:cubicBezTo>
                  <a:cubicBezTo>
                    <a:pt x="177037" y="2653392"/>
                    <a:pt x="141202" y="2663825"/>
                    <a:pt x="106277" y="2676525"/>
                  </a:cubicBezTo>
                  <a:cubicBezTo>
                    <a:pt x="74527" y="2667000"/>
                    <a:pt x="35555" y="2670248"/>
                    <a:pt x="11027" y="2647950"/>
                  </a:cubicBezTo>
                  <a:cubicBezTo>
                    <a:pt x="-5585" y="2632848"/>
                    <a:pt x="1502" y="2603726"/>
                    <a:pt x="1502" y="2581275"/>
                  </a:cubicBezTo>
                  <a:cubicBezTo>
                    <a:pt x="1502" y="2536712"/>
                    <a:pt x="4897" y="2492065"/>
                    <a:pt x="11027" y="2447925"/>
                  </a:cubicBezTo>
                  <a:cubicBezTo>
                    <a:pt x="44600" y="2206198"/>
                    <a:pt x="63292" y="2183374"/>
                    <a:pt x="163427" y="1924050"/>
                  </a:cubicBezTo>
                  <a:cubicBezTo>
                    <a:pt x="247104" y="1707348"/>
                    <a:pt x="329096" y="1489864"/>
                    <a:pt x="420602" y="1276350"/>
                  </a:cubicBezTo>
                  <a:cubicBezTo>
                    <a:pt x="439652" y="1231900"/>
                    <a:pt x="459791" y="1187901"/>
                    <a:pt x="477752" y="1143000"/>
                  </a:cubicBezTo>
                  <a:cubicBezTo>
                    <a:pt x="495825" y="1097816"/>
                    <a:pt x="486116" y="1083449"/>
                    <a:pt x="525377" y="1057275"/>
                  </a:cubicBezTo>
                  <a:cubicBezTo>
                    <a:pt x="533731" y="1051706"/>
                    <a:pt x="544427" y="1050925"/>
                    <a:pt x="553952" y="1047750"/>
                  </a:cubicBezTo>
                  <a:cubicBezTo>
                    <a:pt x="576177" y="1050925"/>
                    <a:pt x="602666" y="1043805"/>
                    <a:pt x="620627" y="1057275"/>
                  </a:cubicBezTo>
                  <a:cubicBezTo>
                    <a:pt x="644589" y="1075247"/>
                    <a:pt x="653909" y="1107179"/>
                    <a:pt x="668252" y="1133475"/>
                  </a:cubicBezTo>
                  <a:cubicBezTo>
                    <a:pt x="692049" y="1177103"/>
                    <a:pt x="716470" y="1220683"/>
                    <a:pt x="734927" y="1266825"/>
                  </a:cubicBezTo>
                  <a:cubicBezTo>
                    <a:pt x="811799" y="1459005"/>
                    <a:pt x="881115" y="1654123"/>
                    <a:pt x="954002" y="1847850"/>
                  </a:cubicBezTo>
                  <a:cubicBezTo>
                    <a:pt x="975156" y="1904074"/>
                    <a:pt x="1160145" y="2410665"/>
                    <a:pt x="1211177" y="2505075"/>
                  </a:cubicBezTo>
                  <a:lnTo>
                    <a:pt x="1401677" y="2857500"/>
                  </a:lnTo>
                  <a:cubicBezTo>
                    <a:pt x="1520229" y="3076366"/>
                    <a:pt x="1398087" y="2861640"/>
                    <a:pt x="1515977" y="3038475"/>
                  </a:cubicBezTo>
                  <a:cubicBezTo>
                    <a:pt x="1562109" y="3107673"/>
                    <a:pt x="1510398" y="3051946"/>
                    <a:pt x="1554077" y="30956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92" dirty="0"/>
            </a:p>
          </p:txBody>
        </p:sp>
        <p:cxnSp>
          <p:nvCxnSpPr>
            <p:cNvPr id="20" name="Connecteur droit 19"/>
            <p:cNvCxnSpPr/>
            <p:nvPr/>
          </p:nvCxnSpPr>
          <p:spPr>
            <a:xfrm flipV="1">
              <a:off x="3960738" y="3437114"/>
              <a:ext cx="1800200" cy="697234"/>
            </a:xfrm>
            <a:prstGeom prst="line">
              <a:avLst/>
            </a:prstGeom>
            <a:ln w="1905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cxnSpLocks/>
            </p:cNvCxnSpPr>
            <p:nvPr/>
          </p:nvCxnSpPr>
          <p:spPr>
            <a:xfrm flipV="1">
              <a:off x="4485777" y="2784199"/>
              <a:ext cx="1297999" cy="375050"/>
            </a:xfrm>
            <a:prstGeom prst="line">
              <a:avLst/>
            </a:prstGeom>
            <a:ln w="1905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88" y="4173414"/>
            <a:ext cx="4731826" cy="243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25"/>
          <p:cNvCxnSpPr>
            <a:cxnSpLocks/>
          </p:cNvCxnSpPr>
          <p:nvPr/>
        </p:nvCxnSpPr>
        <p:spPr>
          <a:xfrm>
            <a:off x="3674769" y="4732951"/>
            <a:ext cx="1844319" cy="529119"/>
          </a:xfrm>
          <a:prstGeom prst="line">
            <a:avLst/>
          </a:prstGeom>
          <a:ln w="1905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cxnSpLocks/>
          </p:cNvCxnSpPr>
          <p:nvPr/>
        </p:nvCxnSpPr>
        <p:spPr>
          <a:xfrm>
            <a:off x="3671923" y="4766922"/>
            <a:ext cx="1816708" cy="1539229"/>
          </a:xfrm>
          <a:prstGeom prst="line">
            <a:avLst/>
          </a:prstGeom>
          <a:ln w="1905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e libre 29"/>
          <p:cNvSpPr/>
          <p:nvPr/>
        </p:nvSpPr>
        <p:spPr>
          <a:xfrm>
            <a:off x="6761703" y="5262070"/>
            <a:ext cx="270836" cy="258947"/>
          </a:xfrm>
          <a:custGeom>
            <a:avLst/>
            <a:gdLst>
              <a:gd name="connsiteX0" fmla="*/ 2735177 w 2735177"/>
              <a:gd name="connsiteY0" fmla="*/ 0 h 3095625"/>
              <a:gd name="connsiteX1" fmla="*/ 2716127 w 2735177"/>
              <a:gd name="connsiteY1" fmla="*/ 47625 h 3095625"/>
              <a:gd name="connsiteX2" fmla="*/ 2649452 w 2735177"/>
              <a:gd name="connsiteY2" fmla="*/ 123825 h 3095625"/>
              <a:gd name="connsiteX3" fmla="*/ 2620877 w 2735177"/>
              <a:gd name="connsiteY3" fmla="*/ 171450 h 3095625"/>
              <a:gd name="connsiteX4" fmla="*/ 2563727 w 2735177"/>
              <a:gd name="connsiteY4" fmla="*/ 228600 h 3095625"/>
              <a:gd name="connsiteX5" fmla="*/ 2487527 w 2735177"/>
              <a:gd name="connsiteY5" fmla="*/ 323850 h 3095625"/>
              <a:gd name="connsiteX6" fmla="*/ 2373227 w 2735177"/>
              <a:gd name="connsiteY6" fmla="*/ 438150 h 3095625"/>
              <a:gd name="connsiteX7" fmla="*/ 2020802 w 2735177"/>
              <a:gd name="connsiteY7" fmla="*/ 885825 h 3095625"/>
              <a:gd name="connsiteX8" fmla="*/ 934952 w 2735177"/>
              <a:gd name="connsiteY8" fmla="*/ 2085975 h 3095625"/>
              <a:gd name="connsiteX9" fmla="*/ 620627 w 2735177"/>
              <a:gd name="connsiteY9" fmla="*/ 2381250 h 3095625"/>
              <a:gd name="connsiteX10" fmla="*/ 211052 w 2735177"/>
              <a:gd name="connsiteY10" fmla="*/ 2638425 h 3095625"/>
              <a:gd name="connsiteX11" fmla="*/ 106277 w 2735177"/>
              <a:gd name="connsiteY11" fmla="*/ 2676525 h 3095625"/>
              <a:gd name="connsiteX12" fmla="*/ 11027 w 2735177"/>
              <a:gd name="connsiteY12" fmla="*/ 2647950 h 3095625"/>
              <a:gd name="connsiteX13" fmla="*/ 1502 w 2735177"/>
              <a:gd name="connsiteY13" fmla="*/ 2581275 h 3095625"/>
              <a:gd name="connsiteX14" fmla="*/ 11027 w 2735177"/>
              <a:gd name="connsiteY14" fmla="*/ 2447925 h 3095625"/>
              <a:gd name="connsiteX15" fmla="*/ 163427 w 2735177"/>
              <a:gd name="connsiteY15" fmla="*/ 1924050 h 3095625"/>
              <a:gd name="connsiteX16" fmla="*/ 420602 w 2735177"/>
              <a:gd name="connsiteY16" fmla="*/ 1276350 h 3095625"/>
              <a:gd name="connsiteX17" fmla="*/ 477752 w 2735177"/>
              <a:gd name="connsiteY17" fmla="*/ 1143000 h 3095625"/>
              <a:gd name="connsiteX18" fmla="*/ 525377 w 2735177"/>
              <a:gd name="connsiteY18" fmla="*/ 1057275 h 3095625"/>
              <a:gd name="connsiteX19" fmla="*/ 553952 w 2735177"/>
              <a:gd name="connsiteY19" fmla="*/ 1047750 h 3095625"/>
              <a:gd name="connsiteX20" fmla="*/ 620627 w 2735177"/>
              <a:gd name="connsiteY20" fmla="*/ 1057275 h 3095625"/>
              <a:gd name="connsiteX21" fmla="*/ 668252 w 2735177"/>
              <a:gd name="connsiteY21" fmla="*/ 1133475 h 3095625"/>
              <a:gd name="connsiteX22" fmla="*/ 734927 w 2735177"/>
              <a:gd name="connsiteY22" fmla="*/ 1266825 h 3095625"/>
              <a:gd name="connsiteX23" fmla="*/ 954002 w 2735177"/>
              <a:gd name="connsiteY23" fmla="*/ 1847850 h 3095625"/>
              <a:gd name="connsiteX24" fmla="*/ 1211177 w 2735177"/>
              <a:gd name="connsiteY24" fmla="*/ 2505075 h 3095625"/>
              <a:gd name="connsiteX25" fmla="*/ 1401677 w 2735177"/>
              <a:gd name="connsiteY25" fmla="*/ 2857500 h 3095625"/>
              <a:gd name="connsiteX26" fmla="*/ 1515977 w 2735177"/>
              <a:gd name="connsiteY26" fmla="*/ 3038475 h 3095625"/>
              <a:gd name="connsiteX27" fmla="*/ 1554077 w 2735177"/>
              <a:gd name="connsiteY27" fmla="*/ 3095625 h 30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35177" h="3095625">
                <a:moveTo>
                  <a:pt x="2735177" y="0"/>
                </a:moveTo>
                <a:cubicBezTo>
                  <a:pt x="2728827" y="15875"/>
                  <a:pt x="2724924" y="32964"/>
                  <a:pt x="2716127" y="47625"/>
                </a:cubicBezTo>
                <a:cubicBezTo>
                  <a:pt x="2662934" y="136281"/>
                  <a:pt x="2696828" y="60658"/>
                  <a:pt x="2649452" y="123825"/>
                </a:cubicBezTo>
                <a:cubicBezTo>
                  <a:pt x="2638344" y="138636"/>
                  <a:pt x="2632600" y="157122"/>
                  <a:pt x="2620877" y="171450"/>
                </a:cubicBezTo>
                <a:cubicBezTo>
                  <a:pt x="2603817" y="192301"/>
                  <a:pt x="2581468" y="208325"/>
                  <a:pt x="2563727" y="228600"/>
                </a:cubicBezTo>
                <a:cubicBezTo>
                  <a:pt x="2536952" y="259200"/>
                  <a:pt x="2514878" y="293764"/>
                  <a:pt x="2487527" y="323850"/>
                </a:cubicBezTo>
                <a:cubicBezTo>
                  <a:pt x="2451282" y="363719"/>
                  <a:pt x="2407652" y="396700"/>
                  <a:pt x="2373227" y="438150"/>
                </a:cubicBezTo>
                <a:cubicBezTo>
                  <a:pt x="2251889" y="584251"/>
                  <a:pt x="2139652" y="737693"/>
                  <a:pt x="2020802" y="885825"/>
                </a:cubicBezTo>
                <a:cubicBezTo>
                  <a:pt x="1673217" y="1319047"/>
                  <a:pt x="1356658" y="1689827"/>
                  <a:pt x="934952" y="2085975"/>
                </a:cubicBezTo>
                <a:cubicBezTo>
                  <a:pt x="830177" y="2184400"/>
                  <a:pt x="731647" y="2289927"/>
                  <a:pt x="620627" y="2381250"/>
                </a:cubicBezTo>
                <a:cubicBezTo>
                  <a:pt x="496057" y="2483719"/>
                  <a:pt x="358881" y="2573380"/>
                  <a:pt x="211052" y="2638425"/>
                </a:cubicBezTo>
                <a:cubicBezTo>
                  <a:pt x="177037" y="2653392"/>
                  <a:pt x="141202" y="2663825"/>
                  <a:pt x="106277" y="2676525"/>
                </a:cubicBezTo>
                <a:cubicBezTo>
                  <a:pt x="74527" y="2667000"/>
                  <a:pt x="35555" y="2670248"/>
                  <a:pt x="11027" y="2647950"/>
                </a:cubicBezTo>
                <a:cubicBezTo>
                  <a:pt x="-5585" y="2632848"/>
                  <a:pt x="1502" y="2603726"/>
                  <a:pt x="1502" y="2581275"/>
                </a:cubicBezTo>
                <a:cubicBezTo>
                  <a:pt x="1502" y="2536712"/>
                  <a:pt x="4897" y="2492065"/>
                  <a:pt x="11027" y="2447925"/>
                </a:cubicBezTo>
                <a:cubicBezTo>
                  <a:pt x="44600" y="2206198"/>
                  <a:pt x="63292" y="2183374"/>
                  <a:pt x="163427" y="1924050"/>
                </a:cubicBezTo>
                <a:cubicBezTo>
                  <a:pt x="247104" y="1707348"/>
                  <a:pt x="329096" y="1489864"/>
                  <a:pt x="420602" y="1276350"/>
                </a:cubicBezTo>
                <a:cubicBezTo>
                  <a:pt x="439652" y="1231900"/>
                  <a:pt x="459791" y="1187901"/>
                  <a:pt x="477752" y="1143000"/>
                </a:cubicBezTo>
                <a:cubicBezTo>
                  <a:pt x="495825" y="1097816"/>
                  <a:pt x="486116" y="1083449"/>
                  <a:pt x="525377" y="1057275"/>
                </a:cubicBezTo>
                <a:cubicBezTo>
                  <a:pt x="533731" y="1051706"/>
                  <a:pt x="544427" y="1050925"/>
                  <a:pt x="553952" y="1047750"/>
                </a:cubicBezTo>
                <a:cubicBezTo>
                  <a:pt x="576177" y="1050925"/>
                  <a:pt x="602666" y="1043805"/>
                  <a:pt x="620627" y="1057275"/>
                </a:cubicBezTo>
                <a:cubicBezTo>
                  <a:pt x="644589" y="1075247"/>
                  <a:pt x="653909" y="1107179"/>
                  <a:pt x="668252" y="1133475"/>
                </a:cubicBezTo>
                <a:cubicBezTo>
                  <a:pt x="692049" y="1177103"/>
                  <a:pt x="716470" y="1220683"/>
                  <a:pt x="734927" y="1266825"/>
                </a:cubicBezTo>
                <a:cubicBezTo>
                  <a:pt x="811799" y="1459005"/>
                  <a:pt x="881115" y="1654123"/>
                  <a:pt x="954002" y="1847850"/>
                </a:cubicBezTo>
                <a:cubicBezTo>
                  <a:pt x="975156" y="1904074"/>
                  <a:pt x="1160145" y="2410665"/>
                  <a:pt x="1211177" y="2505075"/>
                </a:cubicBezTo>
                <a:lnTo>
                  <a:pt x="1401677" y="2857500"/>
                </a:lnTo>
                <a:cubicBezTo>
                  <a:pt x="1520229" y="3076366"/>
                  <a:pt x="1398087" y="2861640"/>
                  <a:pt x="1515977" y="3038475"/>
                </a:cubicBezTo>
                <a:cubicBezTo>
                  <a:pt x="1562109" y="3107673"/>
                  <a:pt x="1510398" y="3051946"/>
                  <a:pt x="1554077" y="3095625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32" name="Forme libre 31"/>
          <p:cNvSpPr/>
          <p:nvPr/>
        </p:nvSpPr>
        <p:spPr>
          <a:xfrm>
            <a:off x="6719487" y="6271306"/>
            <a:ext cx="270836" cy="258947"/>
          </a:xfrm>
          <a:custGeom>
            <a:avLst/>
            <a:gdLst>
              <a:gd name="connsiteX0" fmla="*/ 2735177 w 2735177"/>
              <a:gd name="connsiteY0" fmla="*/ 0 h 3095625"/>
              <a:gd name="connsiteX1" fmla="*/ 2716127 w 2735177"/>
              <a:gd name="connsiteY1" fmla="*/ 47625 h 3095625"/>
              <a:gd name="connsiteX2" fmla="*/ 2649452 w 2735177"/>
              <a:gd name="connsiteY2" fmla="*/ 123825 h 3095625"/>
              <a:gd name="connsiteX3" fmla="*/ 2620877 w 2735177"/>
              <a:gd name="connsiteY3" fmla="*/ 171450 h 3095625"/>
              <a:gd name="connsiteX4" fmla="*/ 2563727 w 2735177"/>
              <a:gd name="connsiteY4" fmla="*/ 228600 h 3095625"/>
              <a:gd name="connsiteX5" fmla="*/ 2487527 w 2735177"/>
              <a:gd name="connsiteY5" fmla="*/ 323850 h 3095625"/>
              <a:gd name="connsiteX6" fmla="*/ 2373227 w 2735177"/>
              <a:gd name="connsiteY6" fmla="*/ 438150 h 3095625"/>
              <a:gd name="connsiteX7" fmla="*/ 2020802 w 2735177"/>
              <a:gd name="connsiteY7" fmla="*/ 885825 h 3095625"/>
              <a:gd name="connsiteX8" fmla="*/ 934952 w 2735177"/>
              <a:gd name="connsiteY8" fmla="*/ 2085975 h 3095625"/>
              <a:gd name="connsiteX9" fmla="*/ 620627 w 2735177"/>
              <a:gd name="connsiteY9" fmla="*/ 2381250 h 3095625"/>
              <a:gd name="connsiteX10" fmla="*/ 211052 w 2735177"/>
              <a:gd name="connsiteY10" fmla="*/ 2638425 h 3095625"/>
              <a:gd name="connsiteX11" fmla="*/ 106277 w 2735177"/>
              <a:gd name="connsiteY11" fmla="*/ 2676525 h 3095625"/>
              <a:gd name="connsiteX12" fmla="*/ 11027 w 2735177"/>
              <a:gd name="connsiteY12" fmla="*/ 2647950 h 3095625"/>
              <a:gd name="connsiteX13" fmla="*/ 1502 w 2735177"/>
              <a:gd name="connsiteY13" fmla="*/ 2581275 h 3095625"/>
              <a:gd name="connsiteX14" fmla="*/ 11027 w 2735177"/>
              <a:gd name="connsiteY14" fmla="*/ 2447925 h 3095625"/>
              <a:gd name="connsiteX15" fmla="*/ 163427 w 2735177"/>
              <a:gd name="connsiteY15" fmla="*/ 1924050 h 3095625"/>
              <a:gd name="connsiteX16" fmla="*/ 420602 w 2735177"/>
              <a:gd name="connsiteY16" fmla="*/ 1276350 h 3095625"/>
              <a:gd name="connsiteX17" fmla="*/ 477752 w 2735177"/>
              <a:gd name="connsiteY17" fmla="*/ 1143000 h 3095625"/>
              <a:gd name="connsiteX18" fmla="*/ 525377 w 2735177"/>
              <a:gd name="connsiteY18" fmla="*/ 1057275 h 3095625"/>
              <a:gd name="connsiteX19" fmla="*/ 553952 w 2735177"/>
              <a:gd name="connsiteY19" fmla="*/ 1047750 h 3095625"/>
              <a:gd name="connsiteX20" fmla="*/ 620627 w 2735177"/>
              <a:gd name="connsiteY20" fmla="*/ 1057275 h 3095625"/>
              <a:gd name="connsiteX21" fmla="*/ 668252 w 2735177"/>
              <a:gd name="connsiteY21" fmla="*/ 1133475 h 3095625"/>
              <a:gd name="connsiteX22" fmla="*/ 734927 w 2735177"/>
              <a:gd name="connsiteY22" fmla="*/ 1266825 h 3095625"/>
              <a:gd name="connsiteX23" fmla="*/ 954002 w 2735177"/>
              <a:gd name="connsiteY23" fmla="*/ 1847850 h 3095625"/>
              <a:gd name="connsiteX24" fmla="*/ 1211177 w 2735177"/>
              <a:gd name="connsiteY24" fmla="*/ 2505075 h 3095625"/>
              <a:gd name="connsiteX25" fmla="*/ 1401677 w 2735177"/>
              <a:gd name="connsiteY25" fmla="*/ 2857500 h 3095625"/>
              <a:gd name="connsiteX26" fmla="*/ 1515977 w 2735177"/>
              <a:gd name="connsiteY26" fmla="*/ 3038475 h 3095625"/>
              <a:gd name="connsiteX27" fmla="*/ 1554077 w 2735177"/>
              <a:gd name="connsiteY27" fmla="*/ 3095625 h 30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35177" h="3095625">
                <a:moveTo>
                  <a:pt x="2735177" y="0"/>
                </a:moveTo>
                <a:cubicBezTo>
                  <a:pt x="2728827" y="15875"/>
                  <a:pt x="2724924" y="32964"/>
                  <a:pt x="2716127" y="47625"/>
                </a:cubicBezTo>
                <a:cubicBezTo>
                  <a:pt x="2662934" y="136281"/>
                  <a:pt x="2696828" y="60658"/>
                  <a:pt x="2649452" y="123825"/>
                </a:cubicBezTo>
                <a:cubicBezTo>
                  <a:pt x="2638344" y="138636"/>
                  <a:pt x="2632600" y="157122"/>
                  <a:pt x="2620877" y="171450"/>
                </a:cubicBezTo>
                <a:cubicBezTo>
                  <a:pt x="2603817" y="192301"/>
                  <a:pt x="2581468" y="208325"/>
                  <a:pt x="2563727" y="228600"/>
                </a:cubicBezTo>
                <a:cubicBezTo>
                  <a:pt x="2536952" y="259200"/>
                  <a:pt x="2514878" y="293764"/>
                  <a:pt x="2487527" y="323850"/>
                </a:cubicBezTo>
                <a:cubicBezTo>
                  <a:pt x="2451282" y="363719"/>
                  <a:pt x="2407652" y="396700"/>
                  <a:pt x="2373227" y="438150"/>
                </a:cubicBezTo>
                <a:cubicBezTo>
                  <a:pt x="2251889" y="584251"/>
                  <a:pt x="2139652" y="737693"/>
                  <a:pt x="2020802" y="885825"/>
                </a:cubicBezTo>
                <a:cubicBezTo>
                  <a:pt x="1673217" y="1319047"/>
                  <a:pt x="1356658" y="1689827"/>
                  <a:pt x="934952" y="2085975"/>
                </a:cubicBezTo>
                <a:cubicBezTo>
                  <a:pt x="830177" y="2184400"/>
                  <a:pt x="731647" y="2289927"/>
                  <a:pt x="620627" y="2381250"/>
                </a:cubicBezTo>
                <a:cubicBezTo>
                  <a:pt x="496057" y="2483719"/>
                  <a:pt x="358881" y="2573380"/>
                  <a:pt x="211052" y="2638425"/>
                </a:cubicBezTo>
                <a:cubicBezTo>
                  <a:pt x="177037" y="2653392"/>
                  <a:pt x="141202" y="2663825"/>
                  <a:pt x="106277" y="2676525"/>
                </a:cubicBezTo>
                <a:cubicBezTo>
                  <a:pt x="74527" y="2667000"/>
                  <a:pt x="35555" y="2670248"/>
                  <a:pt x="11027" y="2647950"/>
                </a:cubicBezTo>
                <a:cubicBezTo>
                  <a:pt x="-5585" y="2632848"/>
                  <a:pt x="1502" y="2603726"/>
                  <a:pt x="1502" y="2581275"/>
                </a:cubicBezTo>
                <a:cubicBezTo>
                  <a:pt x="1502" y="2536712"/>
                  <a:pt x="4897" y="2492065"/>
                  <a:pt x="11027" y="2447925"/>
                </a:cubicBezTo>
                <a:cubicBezTo>
                  <a:pt x="44600" y="2206198"/>
                  <a:pt x="63292" y="2183374"/>
                  <a:pt x="163427" y="1924050"/>
                </a:cubicBezTo>
                <a:cubicBezTo>
                  <a:pt x="247104" y="1707348"/>
                  <a:pt x="329096" y="1489864"/>
                  <a:pt x="420602" y="1276350"/>
                </a:cubicBezTo>
                <a:cubicBezTo>
                  <a:pt x="439652" y="1231900"/>
                  <a:pt x="459791" y="1187901"/>
                  <a:pt x="477752" y="1143000"/>
                </a:cubicBezTo>
                <a:cubicBezTo>
                  <a:pt x="495825" y="1097816"/>
                  <a:pt x="486116" y="1083449"/>
                  <a:pt x="525377" y="1057275"/>
                </a:cubicBezTo>
                <a:cubicBezTo>
                  <a:pt x="533731" y="1051706"/>
                  <a:pt x="544427" y="1050925"/>
                  <a:pt x="553952" y="1047750"/>
                </a:cubicBezTo>
                <a:cubicBezTo>
                  <a:pt x="576177" y="1050925"/>
                  <a:pt x="602666" y="1043805"/>
                  <a:pt x="620627" y="1057275"/>
                </a:cubicBezTo>
                <a:cubicBezTo>
                  <a:pt x="644589" y="1075247"/>
                  <a:pt x="653909" y="1107179"/>
                  <a:pt x="668252" y="1133475"/>
                </a:cubicBezTo>
                <a:cubicBezTo>
                  <a:pt x="692049" y="1177103"/>
                  <a:pt x="716470" y="1220683"/>
                  <a:pt x="734927" y="1266825"/>
                </a:cubicBezTo>
                <a:cubicBezTo>
                  <a:pt x="811799" y="1459005"/>
                  <a:pt x="881115" y="1654123"/>
                  <a:pt x="954002" y="1847850"/>
                </a:cubicBezTo>
                <a:cubicBezTo>
                  <a:pt x="975156" y="1904074"/>
                  <a:pt x="1160145" y="2410665"/>
                  <a:pt x="1211177" y="2505075"/>
                </a:cubicBezTo>
                <a:lnTo>
                  <a:pt x="1401677" y="2857500"/>
                </a:lnTo>
                <a:cubicBezTo>
                  <a:pt x="1520229" y="3076366"/>
                  <a:pt x="1398087" y="2861640"/>
                  <a:pt x="1515977" y="3038475"/>
                </a:cubicBezTo>
                <a:cubicBezTo>
                  <a:pt x="1562109" y="3107673"/>
                  <a:pt x="1510398" y="3051946"/>
                  <a:pt x="1554077" y="3095625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09688125-1C64-4C38-8930-EC6E3055FD16}"/>
              </a:ext>
            </a:extLst>
          </p:cNvPr>
          <p:cNvSpPr txBox="1">
            <a:spLocks/>
          </p:cNvSpPr>
          <p:nvPr/>
        </p:nvSpPr>
        <p:spPr>
          <a:xfrm>
            <a:off x="103711" y="200704"/>
            <a:ext cx="518380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Construction combinatoire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5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27</a:t>
            </a:fld>
            <a:endParaRPr kumimoji="0"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97" y="235219"/>
            <a:ext cx="4844485" cy="359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3240368" y="3051890"/>
            <a:ext cx="3989014" cy="909648"/>
            <a:chOff x="3672706" y="3484543"/>
            <a:chExt cx="4244483" cy="967905"/>
          </a:xfrm>
        </p:grpSpPr>
        <p:sp>
          <p:nvSpPr>
            <p:cNvPr id="23" name="Forme libre 22"/>
            <p:cNvSpPr/>
            <p:nvPr/>
          </p:nvSpPr>
          <p:spPr>
            <a:xfrm>
              <a:off x="7629008" y="3484543"/>
              <a:ext cx="288181" cy="275531"/>
            </a:xfrm>
            <a:custGeom>
              <a:avLst/>
              <a:gdLst>
                <a:gd name="connsiteX0" fmla="*/ 2735177 w 2735177"/>
                <a:gd name="connsiteY0" fmla="*/ 0 h 3095625"/>
                <a:gd name="connsiteX1" fmla="*/ 2716127 w 2735177"/>
                <a:gd name="connsiteY1" fmla="*/ 47625 h 3095625"/>
                <a:gd name="connsiteX2" fmla="*/ 2649452 w 2735177"/>
                <a:gd name="connsiteY2" fmla="*/ 123825 h 3095625"/>
                <a:gd name="connsiteX3" fmla="*/ 2620877 w 2735177"/>
                <a:gd name="connsiteY3" fmla="*/ 171450 h 3095625"/>
                <a:gd name="connsiteX4" fmla="*/ 2563727 w 2735177"/>
                <a:gd name="connsiteY4" fmla="*/ 228600 h 3095625"/>
                <a:gd name="connsiteX5" fmla="*/ 2487527 w 2735177"/>
                <a:gd name="connsiteY5" fmla="*/ 323850 h 3095625"/>
                <a:gd name="connsiteX6" fmla="*/ 2373227 w 2735177"/>
                <a:gd name="connsiteY6" fmla="*/ 438150 h 3095625"/>
                <a:gd name="connsiteX7" fmla="*/ 2020802 w 2735177"/>
                <a:gd name="connsiteY7" fmla="*/ 885825 h 3095625"/>
                <a:gd name="connsiteX8" fmla="*/ 934952 w 2735177"/>
                <a:gd name="connsiteY8" fmla="*/ 2085975 h 3095625"/>
                <a:gd name="connsiteX9" fmla="*/ 620627 w 2735177"/>
                <a:gd name="connsiteY9" fmla="*/ 2381250 h 3095625"/>
                <a:gd name="connsiteX10" fmla="*/ 211052 w 2735177"/>
                <a:gd name="connsiteY10" fmla="*/ 2638425 h 3095625"/>
                <a:gd name="connsiteX11" fmla="*/ 106277 w 2735177"/>
                <a:gd name="connsiteY11" fmla="*/ 2676525 h 3095625"/>
                <a:gd name="connsiteX12" fmla="*/ 11027 w 2735177"/>
                <a:gd name="connsiteY12" fmla="*/ 2647950 h 3095625"/>
                <a:gd name="connsiteX13" fmla="*/ 1502 w 2735177"/>
                <a:gd name="connsiteY13" fmla="*/ 2581275 h 3095625"/>
                <a:gd name="connsiteX14" fmla="*/ 11027 w 2735177"/>
                <a:gd name="connsiteY14" fmla="*/ 2447925 h 3095625"/>
                <a:gd name="connsiteX15" fmla="*/ 163427 w 2735177"/>
                <a:gd name="connsiteY15" fmla="*/ 1924050 h 3095625"/>
                <a:gd name="connsiteX16" fmla="*/ 420602 w 2735177"/>
                <a:gd name="connsiteY16" fmla="*/ 1276350 h 3095625"/>
                <a:gd name="connsiteX17" fmla="*/ 477752 w 2735177"/>
                <a:gd name="connsiteY17" fmla="*/ 1143000 h 3095625"/>
                <a:gd name="connsiteX18" fmla="*/ 525377 w 2735177"/>
                <a:gd name="connsiteY18" fmla="*/ 1057275 h 3095625"/>
                <a:gd name="connsiteX19" fmla="*/ 553952 w 2735177"/>
                <a:gd name="connsiteY19" fmla="*/ 1047750 h 3095625"/>
                <a:gd name="connsiteX20" fmla="*/ 620627 w 2735177"/>
                <a:gd name="connsiteY20" fmla="*/ 1057275 h 3095625"/>
                <a:gd name="connsiteX21" fmla="*/ 668252 w 2735177"/>
                <a:gd name="connsiteY21" fmla="*/ 1133475 h 3095625"/>
                <a:gd name="connsiteX22" fmla="*/ 734927 w 2735177"/>
                <a:gd name="connsiteY22" fmla="*/ 1266825 h 3095625"/>
                <a:gd name="connsiteX23" fmla="*/ 954002 w 2735177"/>
                <a:gd name="connsiteY23" fmla="*/ 1847850 h 3095625"/>
                <a:gd name="connsiteX24" fmla="*/ 1211177 w 2735177"/>
                <a:gd name="connsiteY24" fmla="*/ 2505075 h 3095625"/>
                <a:gd name="connsiteX25" fmla="*/ 1401677 w 2735177"/>
                <a:gd name="connsiteY25" fmla="*/ 2857500 h 3095625"/>
                <a:gd name="connsiteX26" fmla="*/ 1515977 w 2735177"/>
                <a:gd name="connsiteY26" fmla="*/ 3038475 h 3095625"/>
                <a:gd name="connsiteX27" fmla="*/ 1554077 w 2735177"/>
                <a:gd name="connsiteY27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35177" h="3095625">
                  <a:moveTo>
                    <a:pt x="2735177" y="0"/>
                  </a:moveTo>
                  <a:cubicBezTo>
                    <a:pt x="2728827" y="15875"/>
                    <a:pt x="2724924" y="32964"/>
                    <a:pt x="2716127" y="47625"/>
                  </a:cubicBezTo>
                  <a:cubicBezTo>
                    <a:pt x="2662934" y="136281"/>
                    <a:pt x="2696828" y="60658"/>
                    <a:pt x="2649452" y="123825"/>
                  </a:cubicBezTo>
                  <a:cubicBezTo>
                    <a:pt x="2638344" y="138636"/>
                    <a:pt x="2632600" y="157122"/>
                    <a:pt x="2620877" y="171450"/>
                  </a:cubicBezTo>
                  <a:cubicBezTo>
                    <a:pt x="2603817" y="192301"/>
                    <a:pt x="2581468" y="208325"/>
                    <a:pt x="2563727" y="228600"/>
                  </a:cubicBezTo>
                  <a:cubicBezTo>
                    <a:pt x="2536952" y="259200"/>
                    <a:pt x="2514878" y="293764"/>
                    <a:pt x="2487527" y="323850"/>
                  </a:cubicBezTo>
                  <a:cubicBezTo>
                    <a:pt x="2451282" y="363719"/>
                    <a:pt x="2407652" y="396700"/>
                    <a:pt x="2373227" y="438150"/>
                  </a:cubicBezTo>
                  <a:cubicBezTo>
                    <a:pt x="2251889" y="584251"/>
                    <a:pt x="2139652" y="737693"/>
                    <a:pt x="2020802" y="885825"/>
                  </a:cubicBezTo>
                  <a:cubicBezTo>
                    <a:pt x="1673217" y="1319047"/>
                    <a:pt x="1356658" y="1689827"/>
                    <a:pt x="934952" y="2085975"/>
                  </a:cubicBezTo>
                  <a:cubicBezTo>
                    <a:pt x="830177" y="2184400"/>
                    <a:pt x="731647" y="2289927"/>
                    <a:pt x="620627" y="2381250"/>
                  </a:cubicBezTo>
                  <a:cubicBezTo>
                    <a:pt x="496057" y="2483719"/>
                    <a:pt x="358881" y="2573380"/>
                    <a:pt x="211052" y="2638425"/>
                  </a:cubicBezTo>
                  <a:cubicBezTo>
                    <a:pt x="177037" y="2653392"/>
                    <a:pt x="141202" y="2663825"/>
                    <a:pt x="106277" y="2676525"/>
                  </a:cubicBezTo>
                  <a:cubicBezTo>
                    <a:pt x="74527" y="2667000"/>
                    <a:pt x="35555" y="2670248"/>
                    <a:pt x="11027" y="2647950"/>
                  </a:cubicBezTo>
                  <a:cubicBezTo>
                    <a:pt x="-5585" y="2632848"/>
                    <a:pt x="1502" y="2603726"/>
                    <a:pt x="1502" y="2581275"/>
                  </a:cubicBezTo>
                  <a:cubicBezTo>
                    <a:pt x="1502" y="2536712"/>
                    <a:pt x="4897" y="2492065"/>
                    <a:pt x="11027" y="2447925"/>
                  </a:cubicBezTo>
                  <a:cubicBezTo>
                    <a:pt x="44600" y="2206198"/>
                    <a:pt x="63292" y="2183374"/>
                    <a:pt x="163427" y="1924050"/>
                  </a:cubicBezTo>
                  <a:cubicBezTo>
                    <a:pt x="247104" y="1707348"/>
                    <a:pt x="329096" y="1489864"/>
                    <a:pt x="420602" y="1276350"/>
                  </a:cubicBezTo>
                  <a:cubicBezTo>
                    <a:pt x="439652" y="1231900"/>
                    <a:pt x="459791" y="1187901"/>
                    <a:pt x="477752" y="1143000"/>
                  </a:cubicBezTo>
                  <a:cubicBezTo>
                    <a:pt x="495825" y="1097816"/>
                    <a:pt x="486116" y="1083449"/>
                    <a:pt x="525377" y="1057275"/>
                  </a:cubicBezTo>
                  <a:cubicBezTo>
                    <a:pt x="533731" y="1051706"/>
                    <a:pt x="544427" y="1050925"/>
                    <a:pt x="553952" y="1047750"/>
                  </a:cubicBezTo>
                  <a:cubicBezTo>
                    <a:pt x="576177" y="1050925"/>
                    <a:pt x="602666" y="1043805"/>
                    <a:pt x="620627" y="1057275"/>
                  </a:cubicBezTo>
                  <a:cubicBezTo>
                    <a:pt x="644589" y="1075247"/>
                    <a:pt x="653909" y="1107179"/>
                    <a:pt x="668252" y="1133475"/>
                  </a:cubicBezTo>
                  <a:cubicBezTo>
                    <a:pt x="692049" y="1177103"/>
                    <a:pt x="716470" y="1220683"/>
                    <a:pt x="734927" y="1266825"/>
                  </a:cubicBezTo>
                  <a:cubicBezTo>
                    <a:pt x="811799" y="1459005"/>
                    <a:pt x="881115" y="1654123"/>
                    <a:pt x="954002" y="1847850"/>
                  </a:cubicBezTo>
                  <a:cubicBezTo>
                    <a:pt x="975156" y="1904074"/>
                    <a:pt x="1160145" y="2410665"/>
                    <a:pt x="1211177" y="2505075"/>
                  </a:cubicBezTo>
                  <a:lnTo>
                    <a:pt x="1401677" y="2857500"/>
                  </a:lnTo>
                  <a:cubicBezTo>
                    <a:pt x="1520229" y="3076366"/>
                    <a:pt x="1398087" y="2861640"/>
                    <a:pt x="1515977" y="3038475"/>
                  </a:cubicBezTo>
                  <a:cubicBezTo>
                    <a:pt x="1562109" y="3107673"/>
                    <a:pt x="1510398" y="3051946"/>
                    <a:pt x="1554077" y="30956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92" dirty="0"/>
            </a:p>
          </p:txBody>
        </p:sp>
        <p:cxnSp>
          <p:nvCxnSpPr>
            <p:cNvPr id="25" name="Connecteur droit 24"/>
            <p:cNvCxnSpPr/>
            <p:nvPr/>
          </p:nvCxnSpPr>
          <p:spPr>
            <a:xfrm flipV="1">
              <a:off x="3672706" y="3852317"/>
              <a:ext cx="1984901" cy="600131"/>
            </a:xfrm>
            <a:prstGeom prst="line">
              <a:avLst/>
            </a:prstGeom>
            <a:ln w="1905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44" y="3970392"/>
            <a:ext cx="4737457" cy="4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3" y="4376436"/>
            <a:ext cx="4726168" cy="201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3127276" y="5085182"/>
            <a:ext cx="3859803" cy="632982"/>
            <a:chOff x="3327557" y="5182519"/>
            <a:chExt cx="4106997" cy="673521"/>
          </a:xfrm>
        </p:grpSpPr>
        <p:sp>
          <p:nvSpPr>
            <p:cNvPr id="34" name="Forme libre 33"/>
            <p:cNvSpPr/>
            <p:nvPr/>
          </p:nvSpPr>
          <p:spPr>
            <a:xfrm>
              <a:off x="7146373" y="5580509"/>
              <a:ext cx="288181" cy="275531"/>
            </a:xfrm>
            <a:custGeom>
              <a:avLst/>
              <a:gdLst>
                <a:gd name="connsiteX0" fmla="*/ 2735177 w 2735177"/>
                <a:gd name="connsiteY0" fmla="*/ 0 h 3095625"/>
                <a:gd name="connsiteX1" fmla="*/ 2716127 w 2735177"/>
                <a:gd name="connsiteY1" fmla="*/ 47625 h 3095625"/>
                <a:gd name="connsiteX2" fmla="*/ 2649452 w 2735177"/>
                <a:gd name="connsiteY2" fmla="*/ 123825 h 3095625"/>
                <a:gd name="connsiteX3" fmla="*/ 2620877 w 2735177"/>
                <a:gd name="connsiteY3" fmla="*/ 171450 h 3095625"/>
                <a:gd name="connsiteX4" fmla="*/ 2563727 w 2735177"/>
                <a:gd name="connsiteY4" fmla="*/ 228600 h 3095625"/>
                <a:gd name="connsiteX5" fmla="*/ 2487527 w 2735177"/>
                <a:gd name="connsiteY5" fmla="*/ 323850 h 3095625"/>
                <a:gd name="connsiteX6" fmla="*/ 2373227 w 2735177"/>
                <a:gd name="connsiteY6" fmla="*/ 438150 h 3095625"/>
                <a:gd name="connsiteX7" fmla="*/ 2020802 w 2735177"/>
                <a:gd name="connsiteY7" fmla="*/ 885825 h 3095625"/>
                <a:gd name="connsiteX8" fmla="*/ 934952 w 2735177"/>
                <a:gd name="connsiteY8" fmla="*/ 2085975 h 3095625"/>
                <a:gd name="connsiteX9" fmla="*/ 620627 w 2735177"/>
                <a:gd name="connsiteY9" fmla="*/ 2381250 h 3095625"/>
                <a:gd name="connsiteX10" fmla="*/ 211052 w 2735177"/>
                <a:gd name="connsiteY10" fmla="*/ 2638425 h 3095625"/>
                <a:gd name="connsiteX11" fmla="*/ 106277 w 2735177"/>
                <a:gd name="connsiteY11" fmla="*/ 2676525 h 3095625"/>
                <a:gd name="connsiteX12" fmla="*/ 11027 w 2735177"/>
                <a:gd name="connsiteY12" fmla="*/ 2647950 h 3095625"/>
                <a:gd name="connsiteX13" fmla="*/ 1502 w 2735177"/>
                <a:gd name="connsiteY13" fmla="*/ 2581275 h 3095625"/>
                <a:gd name="connsiteX14" fmla="*/ 11027 w 2735177"/>
                <a:gd name="connsiteY14" fmla="*/ 2447925 h 3095625"/>
                <a:gd name="connsiteX15" fmla="*/ 163427 w 2735177"/>
                <a:gd name="connsiteY15" fmla="*/ 1924050 h 3095625"/>
                <a:gd name="connsiteX16" fmla="*/ 420602 w 2735177"/>
                <a:gd name="connsiteY16" fmla="*/ 1276350 h 3095625"/>
                <a:gd name="connsiteX17" fmla="*/ 477752 w 2735177"/>
                <a:gd name="connsiteY17" fmla="*/ 1143000 h 3095625"/>
                <a:gd name="connsiteX18" fmla="*/ 525377 w 2735177"/>
                <a:gd name="connsiteY18" fmla="*/ 1057275 h 3095625"/>
                <a:gd name="connsiteX19" fmla="*/ 553952 w 2735177"/>
                <a:gd name="connsiteY19" fmla="*/ 1047750 h 3095625"/>
                <a:gd name="connsiteX20" fmla="*/ 620627 w 2735177"/>
                <a:gd name="connsiteY20" fmla="*/ 1057275 h 3095625"/>
                <a:gd name="connsiteX21" fmla="*/ 668252 w 2735177"/>
                <a:gd name="connsiteY21" fmla="*/ 1133475 h 3095625"/>
                <a:gd name="connsiteX22" fmla="*/ 734927 w 2735177"/>
                <a:gd name="connsiteY22" fmla="*/ 1266825 h 3095625"/>
                <a:gd name="connsiteX23" fmla="*/ 954002 w 2735177"/>
                <a:gd name="connsiteY23" fmla="*/ 1847850 h 3095625"/>
                <a:gd name="connsiteX24" fmla="*/ 1211177 w 2735177"/>
                <a:gd name="connsiteY24" fmla="*/ 2505075 h 3095625"/>
                <a:gd name="connsiteX25" fmla="*/ 1401677 w 2735177"/>
                <a:gd name="connsiteY25" fmla="*/ 2857500 h 3095625"/>
                <a:gd name="connsiteX26" fmla="*/ 1515977 w 2735177"/>
                <a:gd name="connsiteY26" fmla="*/ 3038475 h 3095625"/>
                <a:gd name="connsiteX27" fmla="*/ 1554077 w 2735177"/>
                <a:gd name="connsiteY27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35177" h="3095625">
                  <a:moveTo>
                    <a:pt x="2735177" y="0"/>
                  </a:moveTo>
                  <a:cubicBezTo>
                    <a:pt x="2728827" y="15875"/>
                    <a:pt x="2724924" y="32964"/>
                    <a:pt x="2716127" y="47625"/>
                  </a:cubicBezTo>
                  <a:cubicBezTo>
                    <a:pt x="2662934" y="136281"/>
                    <a:pt x="2696828" y="60658"/>
                    <a:pt x="2649452" y="123825"/>
                  </a:cubicBezTo>
                  <a:cubicBezTo>
                    <a:pt x="2638344" y="138636"/>
                    <a:pt x="2632600" y="157122"/>
                    <a:pt x="2620877" y="171450"/>
                  </a:cubicBezTo>
                  <a:cubicBezTo>
                    <a:pt x="2603817" y="192301"/>
                    <a:pt x="2581468" y="208325"/>
                    <a:pt x="2563727" y="228600"/>
                  </a:cubicBezTo>
                  <a:cubicBezTo>
                    <a:pt x="2536952" y="259200"/>
                    <a:pt x="2514878" y="293764"/>
                    <a:pt x="2487527" y="323850"/>
                  </a:cubicBezTo>
                  <a:cubicBezTo>
                    <a:pt x="2451282" y="363719"/>
                    <a:pt x="2407652" y="396700"/>
                    <a:pt x="2373227" y="438150"/>
                  </a:cubicBezTo>
                  <a:cubicBezTo>
                    <a:pt x="2251889" y="584251"/>
                    <a:pt x="2139652" y="737693"/>
                    <a:pt x="2020802" y="885825"/>
                  </a:cubicBezTo>
                  <a:cubicBezTo>
                    <a:pt x="1673217" y="1319047"/>
                    <a:pt x="1356658" y="1689827"/>
                    <a:pt x="934952" y="2085975"/>
                  </a:cubicBezTo>
                  <a:cubicBezTo>
                    <a:pt x="830177" y="2184400"/>
                    <a:pt x="731647" y="2289927"/>
                    <a:pt x="620627" y="2381250"/>
                  </a:cubicBezTo>
                  <a:cubicBezTo>
                    <a:pt x="496057" y="2483719"/>
                    <a:pt x="358881" y="2573380"/>
                    <a:pt x="211052" y="2638425"/>
                  </a:cubicBezTo>
                  <a:cubicBezTo>
                    <a:pt x="177037" y="2653392"/>
                    <a:pt x="141202" y="2663825"/>
                    <a:pt x="106277" y="2676525"/>
                  </a:cubicBezTo>
                  <a:cubicBezTo>
                    <a:pt x="74527" y="2667000"/>
                    <a:pt x="35555" y="2670248"/>
                    <a:pt x="11027" y="2647950"/>
                  </a:cubicBezTo>
                  <a:cubicBezTo>
                    <a:pt x="-5585" y="2632848"/>
                    <a:pt x="1502" y="2603726"/>
                    <a:pt x="1502" y="2581275"/>
                  </a:cubicBezTo>
                  <a:cubicBezTo>
                    <a:pt x="1502" y="2536712"/>
                    <a:pt x="4897" y="2492065"/>
                    <a:pt x="11027" y="2447925"/>
                  </a:cubicBezTo>
                  <a:cubicBezTo>
                    <a:pt x="44600" y="2206198"/>
                    <a:pt x="63292" y="2183374"/>
                    <a:pt x="163427" y="1924050"/>
                  </a:cubicBezTo>
                  <a:cubicBezTo>
                    <a:pt x="247104" y="1707348"/>
                    <a:pt x="329096" y="1489864"/>
                    <a:pt x="420602" y="1276350"/>
                  </a:cubicBezTo>
                  <a:cubicBezTo>
                    <a:pt x="439652" y="1231900"/>
                    <a:pt x="459791" y="1187901"/>
                    <a:pt x="477752" y="1143000"/>
                  </a:cubicBezTo>
                  <a:cubicBezTo>
                    <a:pt x="495825" y="1097816"/>
                    <a:pt x="486116" y="1083449"/>
                    <a:pt x="525377" y="1057275"/>
                  </a:cubicBezTo>
                  <a:cubicBezTo>
                    <a:pt x="533731" y="1051706"/>
                    <a:pt x="544427" y="1050925"/>
                    <a:pt x="553952" y="1047750"/>
                  </a:cubicBezTo>
                  <a:cubicBezTo>
                    <a:pt x="576177" y="1050925"/>
                    <a:pt x="602666" y="1043805"/>
                    <a:pt x="620627" y="1057275"/>
                  </a:cubicBezTo>
                  <a:cubicBezTo>
                    <a:pt x="644589" y="1075247"/>
                    <a:pt x="653909" y="1107179"/>
                    <a:pt x="668252" y="1133475"/>
                  </a:cubicBezTo>
                  <a:cubicBezTo>
                    <a:pt x="692049" y="1177103"/>
                    <a:pt x="716470" y="1220683"/>
                    <a:pt x="734927" y="1266825"/>
                  </a:cubicBezTo>
                  <a:cubicBezTo>
                    <a:pt x="811799" y="1459005"/>
                    <a:pt x="881115" y="1654123"/>
                    <a:pt x="954002" y="1847850"/>
                  </a:cubicBezTo>
                  <a:cubicBezTo>
                    <a:pt x="975156" y="1904074"/>
                    <a:pt x="1160145" y="2410665"/>
                    <a:pt x="1211177" y="2505075"/>
                  </a:cubicBezTo>
                  <a:lnTo>
                    <a:pt x="1401677" y="2857500"/>
                  </a:lnTo>
                  <a:cubicBezTo>
                    <a:pt x="1520229" y="3076366"/>
                    <a:pt x="1398087" y="2861640"/>
                    <a:pt x="1515977" y="3038475"/>
                  </a:cubicBezTo>
                  <a:cubicBezTo>
                    <a:pt x="1562109" y="3107673"/>
                    <a:pt x="1510398" y="3051946"/>
                    <a:pt x="1554077" y="30956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92" dirty="0"/>
            </a:p>
          </p:txBody>
        </p:sp>
        <p:cxnSp>
          <p:nvCxnSpPr>
            <p:cNvPr id="35" name="Connecteur droit 34"/>
            <p:cNvCxnSpPr>
              <a:cxnSpLocks/>
            </p:cNvCxnSpPr>
            <p:nvPr/>
          </p:nvCxnSpPr>
          <p:spPr>
            <a:xfrm>
              <a:off x="3327557" y="5182519"/>
              <a:ext cx="2473177" cy="584380"/>
            </a:xfrm>
            <a:prstGeom prst="line">
              <a:avLst/>
            </a:prstGeom>
            <a:ln w="1905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Espace réservé du contenu 3"/>
          <p:cNvSpPr txBox="1">
            <a:spLocks/>
          </p:cNvSpPr>
          <p:nvPr/>
        </p:nvSpPr>
        <p:spPr>
          <a:xfrm>
            <a:off x="612342" y="2212382"/>
            <a:ext cx="4937202" cy="3665673"/>
          </a:xfrm>
          <a:prstGeom prst="rect">
            <a:avLst/>
          </a:prstGeom>
        </p:spPr>
        <p:txBody>
          <a:bodyPr vert="horz" lIns="85936" tIns="42968" rIns="85936" bIns="42968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3007" dirty="0">
                <a:solidFill>
                  <a:schemeClr val="accent1">
                    <a:lumMod val="75000"/>
                  </a:schemeClr>
                </a:solidFill>
              </a:rPr>
              <a:t>Exemple de séquence : « suivi de fabrication d’un vinaigre de cidre 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Fabrication du cidre : caractérisation et comparaison de levures commerciales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Fermentation d’un jus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Chromatographie des glucides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Observation microscopique et culture d’</a:t>
            </a:r>
            <a:r>
              <a:rPr lang="fr-FR" sz="2631" i="1" dirty="0">
                <a:solidFill>
                  <a:schemeClr val="accent1">
                    <a:lumMod val="75000"/>
                  </a:schemeClr>
                </a:solidFill>
              </a:rPr>
              <a:t>Acetobacter acetii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Dosage volumétrique de l’acide éthanoïque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63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sz="263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sz="263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607E1B44-A7C0-4017-B0B5-A4685EF11420}"/>
              </a:ext>
            </a:extLst>
          </p:cNvPr>
          <p:cNvSpPr txBox="1">
            <a:spLocks/>
          </p:cNvSpPr>
          <p:nvPr/>
        </p:nvSpPr>
        <p:spPr>
          <a:xfrm>
            <a:off x="103711" y="200704"/>
            <a:ext cx="518380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Construction combinatoire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28</a:t>
            </a:fld>
            <a:endParaRPr kumimoji="0"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44" y="592399"/>
            <a:ext cx="3248349" cy="34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22" y="1185299"/>
            <a:ext cx="4940479" cy="11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21" y="2492844"/>
            <a:ext cx="4940479" cy="174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2635509" y="1888344"/>
            <a:ext cx="4257837" cy="3352220"/>
            <a:chOff x="3672706" y="1633338"/>
            <a:chExt cx="4606984" cy="3254764"/>
          </a:xfrm>
        </p:grpSpPr>
        <p:sp>
          <p:nvSpPr>
            <p:cNvPr id="29" name="Forme libre 28"/>
            <p:cNvSpPr/>
            <p:nvPr/>
          </p:nvSpPr>
          <p:spPr>
            <a:xfrm>
              <a:off x="7991509" y="1633338"/>
              <a:ext cx="288181" cy="275531"/>
            </a:xfrm>
            <a:custGeom>
              <a:avLst/>
              <a:gdLst>
                <a:gd name="connsiteX0" fmla="*/ 2735177 w 2735177"/>
                <a:gd name="connsiteY0" fmla="*/ 0 h 3095625"/>
                <a:gd name="connsiteX1" fmla="*/ 2716127 w 2735177"/>
                <a:gd name="connsiteY1" fmla="*/ 47625 h 3095625"/>
                <a:gd name="connsiteX2" fmla="*/ 2649452 w 2735177"/>
                <a:gd name="connsiteY2" fmla="*/ 123825 h 3095625"/>
                <a:gd name="connsiteX3" fmla="*/ 2620877 w 2735177"/>
                <a:gd name="connsiteY3" fmla="*/ 171450 h 3095625"/>
                <a:gd name="connsiteX4" fmla="*/ 2563727 w 2735177"/>
                <a:gd name="connsiteY4" fmla="*/ 228600 h 3095625"/>
                <a:gd name="connsiteX5" fmla="*/ 2487527 w 2735177"/>
                <a:gd name="connsiteY5" fmla="*/ 323850 h 3095625"/>
                <a:gd name="connsiteX6" fmla="*/ 2373227 w 2735177"/>
                <a:gd name="connsiteY6" fmla="*/ 438150 h 3095625"/>
                <a:gd name="connsiteX7" fmla="*/ 2020802 w 2735177"/>
                <a:gd name="connsiteY7" fmla="*/ 885825 h 3095625"/>
                <a:gd name="connsiteX8" fmla="*/ 934952 w 2735177"/>
                <a:gd name="connsiteY8" fmla="*/ 2085975 h 3095625"/>
                <a:gd name="connsiteX9" fmla="*/ 620627 w 2735177"/>
                <a:gd name="connsiteY9" fmla="*/ 2381250 h 3095625"/>
                <a:gd name="connsiteX10" fmla="*/ 211052 w 2735177"/>
                <a:gd name="connsiteY10" fmla="*/ 2638425 h 3095625"/>
                <a:gd name="connsiteX11" fmla="*/ 106277 w 2735177"/>
                <a:gd name="connsiteY11" fmla="*/ 2676525 h 3095625"/>
                <a:gd name="connsiteX12" fmla="*/ 11027 w 2735177"/>
                <a:gd name="connsiteY12" fmla="*/ 2647950 h 3095625"/>
                <a:gd name="connsiteX13" fmla="*/ 1502 w 2735177"/>
                <a:gd name="connsiteY13" fmla="*/ 2581275 h 3095625"/>
                <a:gd name="connsiteX14" fmla="*/ 11027 w 2735177"/>
                <a:gd name="connsiteY14" fmla="*/ 2447925 h 3095625"/>
                <a:gd name="connsiteX15" fmla="*/ 163427 w 2735177"/>
                <a:gd name="connsiteY15" fmla="*/ 1924050 h 3095625"/>
                <a:gd name="connsiteX16" fmla="*/ 420602 w 2735177"/>
                <a:gd name="connsiteY16" fmla="*/ 1276350 h 3095625"/>
                <a:gd name="connsiteX17" fmla="*/ 477752 w 2735177"/>
                <a:gd name="connsiteY17" fmla="*/ 1143000 h 3095625"/>
                <a:gd name="connsiteX18" fmla="*/ 525377 w 2735177"/>
                <a:gd name="connsiteY18" fmla="*/ 1057275 h 3095625"/>
                <a:gd name="connsiteX19" fmla="*/ 553952 w 2735177"/>
                <a:gd name="connsiteY19" fmla="*/ 1047750 h 3095625"/>
                <a:gd name="connsiteX20" fmla="*/ 620627 w 2735177"/>
                <a:gd name="connsiteY20" fmla="*/ 1057275 h 3095625"/>
                <a:gd name="connsiteX21" fmla="*/ 668252 w 2735177"/>
                <a:gd name="connsiteY21" fmla="*/ 1133475 h 3095625"/>
                <a:gd name="connsiteX22" fmla="*/ 734927 w 2735177"/>
                <a:gd name="connsiteY22" fmla="*/ 1266825 h 3095625"/>
                <a:gd name="connsiteX23" fmla="*/ 954002 w 2735177"/>
                <a:gd name="connsiteY23" fmla="*/ 1847850 h 3095625"/>
                <a:gd name="connsiteX24" fmla="*/ 1211177 w 2735177"/>
                <a:gd name="connsiteY24" fmla="*/ 2505075 h 3095625"/>
                <a:gd name="connsiteX25" fmla="*/ 1401677 w 2735177"/>
                <a:gd name="connsiteY25" fmla="*/ 2857500 h 3095625"/>
                <a:gd name="connsiteX26" fmla="*/ 1515977 w 2735177"/>
                <a:gd name="connsiteY26" fmla="*/ 3038475 h 3095625"/>
                <a:gd name="connsiteX27" fmla="*/ 1554077 w 2735177"/>
                <a:gd name="connsiteY27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35177" h="3095625">
                  <a:moveTo>
                    <a:pt x="2735177" y="0"/>
                  </a:moveTo>
                  <a:cubicBezTo>
                    <a:pt x="2728827" y="15875"/>
                    <a:pt x="2724924" y="32964"/>
                    <a:pt x="2716127" y="47625"/>
                  </a:cubicBezTo>
                  <a:cubicBezTo>
                    <a:pt x="2662934" y="136281"/>
                    <a:pt x="2696828" y="60658"/>
                    <a:pt x="2649452" y="123825"/>
                  </a:cubicBezTo>
                  <a:cubicBezTo>
                    <a:pt x="2638344" y="138636"/>
                    <a:pt x="2632600" y="157122"/>
                    <a:pt x="2620877" y="171450"/>
                  </a:cubicBezTo>
                  <a:cubicBezTo>
                    <a:pt x="2603817" y="192301"/>
                    <a:pt x="2581468" y="208325"/>
                    <a:pt x="2563727" y="228600"/>
                  </a:cubicBezTo>
                  <a:cubicBezTo>
                    <a:pt x="2536952" y="259200"/>
                    <a:pt x="2514878" y="293764"/>
                    <a:pt x="2487527" y="323850"/>
                  </a:cubicBezTo>
                  <a:cubicBezTo>
                    <a:pt x="2451282" y="363719"/>
                    <a:pt x="2407652" y="396700"/>
                    <a:pt x="2373227" y="438150"/>
                  </a:cubicBezTo>
                  <a:cubicBezTo>
                    <a:pt x="2251889" y="584251"/>
                    <a:pt x="2139652" y="737693"/>
                    <a:pt x="2020802" y="885825"/>
                  </a:cubicBezTo>
                  <a:cubicBezTo>
                    <a:pt x="1673217" y="1319047"/>
                    <a:pt x="1356658" y="1689827"/>
                    <a:pt x="934952" y="2085975"/>
                  </a:cubicBezTo>
                  <a:cubicBezTo>
                    <a:pt x="830177" y="2184400"/>
                    <a:pt x="731647" y="2289927"/>
                    <a:pt x="620627" y="2381250"/>
                  </a:cubicBezTo>
                  <a:cubicBezTo>
                    <a:pt x="496057" y="2483719"/>
                    <a:pt x="358881" y="2573380"/>
                    <a:pt x="211052" y="2638425"/>
                  </a:cubicBezTo>
                  <a:cubicBezTo>
                    <a:pt x="177037" y="2653392"/>
                    <a:pt x="141202" y="2663825"/>
                    <a:pt x="106277" y="2676525"/>
                  </a:cubicBezTo>
                  <a:cubicBezTo>
                    <a:pt x="74527" y="2667000"/>
                    <a:pt x="35555" y="2670248"/>
                    <a:pt x="11027" y="2647950"/>
                  </a:cubicBezTo>
                  <a:cubicBezTo>
                    <a:pt x="-5585" y="2632848"/>
                    <a:pt x="1502" y="2603726"/>
                    <a:pt x="1502" y="2581275"/>
                  </a:cubicBezTo>
                  <a:cubicBezTo>
                    <a:pt x="1502" y="2536712"/>
                    <a:pt x="4897" y="2492065"/>
                    <a:pt x="11027" y="2447925"/>
                  </a:cubicBezTo>
                  <a:cubicBezTo>
                    <a:pt x="44600" y="2206198"/>
                    <a:pt x="63292" y="2183374"/>
                    <a:pt x="163427" y="1924050"/>
                  </a:cubicBezTo>
                  <a:cubicBezTo>
                    <a:pt x="247104" y="1707348"/>
                    <a:pt x="329096" y="1489864"/>
                    <a:pt x="420602" y="1276350"/>
                  </a:cubicBezTo>
                  <a:cubicBezTo>
                    <a:pt x="439652" y="1231900"/>
                    <a:pt x="459791" y="1187901"/>
                    <a:pt x="477752" y="1143000"/>
                  </a:cubicBezTo>
                  <a:cubicBezTo>
                    <a:pt x="495825" y="1097816"/>
                    <a:pt x="486116" y="1083449"/>
                    <a:pt x="525377" y="1057275"/>
                  </a:cubicBezTo>
                  <a:cubicBezTo>
                    <a:pt x="533731" y="1051706"/>
                    <a:pt x="544427" y="1050925"/>
                    <a:pt x="553952" y="1047750"/>
                  </a:cubicBezTo>
                  <a:cubicBezTo>
                    <a:pt x="576177" y="1050925"/>
                    <a:pt x="602666" y="1043805"/>
                    <a:pt x="620627" y="1057275"/>
                  </a:cubicBezTo>
                  <a:cubicBezTo>
                    <a:pt x="644589" y="1075247"/>
                    <a:pt x="653909" y="1107179"/>
                    <a:pt x="668252" y="1133475"/>
                  </a:cubicBezTo>
                  <a:cubicBezTo>
                    <a:pt x="692049" y="1177103"/>
                    <a:pt x="716470" y="1220683"/>
                    <a:pt x="734927" y="1266825"/>
                  </a:cubicBezTo>
                  <a:cubicBezTo>
                    <a:pt x="811799" y="1459005"/>
                    <a:pt x="881115" y="1654123"/>
                    <a:pt x="954002" y="1847850"/>
                  </a:cubicBezTo>
                  <a:cubicBezTo>
                    <a:pt x="975156" y="1904074"/>
                    <a:pt x="1160145" y="2410665"/>
                    <a:pt x="1211177" y="2505075"/>
                  </a:cubicBezTo>
                  <a:lnTo>
                    <a:pt x="1401677" y="2857500"/>
                  </a:lnTo>
                  <a:cubicBezTo>
                    <a:pt x="1520229" y="3076366"/>
                    <a:pt x="1398087" y="2861640"/>
                    <a:pt x="1515977" y="3038475"/>
                  </a:cubicBezTo>
                  <a:cubicBezTo>
                    <a:pt x="1562109" y="3107673"/>
                    <a:pt x="1510398" y="3051946"/>
                    <a:pt x="1554077" y="30956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92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 flipV="1">
              <a:off x="3672706" y="2094481"/>
              <a:ext cx="2952328" cy="2793621"/>
            </a:xfrm>
            <a:prstGeom prst="line">
              <a:avLst/>
            </a:prstGeom>
            <a:ln w="1905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2635509" y="3690939"/>
            <a:ext cx="4257070" cy="1549626"/>
            <a:chOff x="3672706" y="2557431"/>
            <a:chExt cx="4619451" cy="2330672"/>
          </a:xfrm>
        </p:grpSpPr>
        <p:sp>
          <p:nvSpPr>
            <p:cNvPr id="36" name="Forme libre 35"/>
            <p:cNvSpPr/>
            <p:nvPr/>
          </p:nvSpPr>
          <p:spPr>
            <a:xfrm>
              <a:off x="8003976" y="2557431"/>
              <a:ext cx="288181" cy="275531"/>
            </a:xfrm>
            <a:custGeom>
              <a:avLst/>
              <a:gdLst>
                <a:gd name="connsiteX0" fmla="*/ 2735177 w 2735177"/>
                <a:gd name="connsiteY0" fmla="*/ 0 h 3095625"/>
                <a:gd name="connsiteX1" fmla="*/ 2716127 w 2735177"/>
                <a:gd name="connsiteY1" fmla="*/ 47625 h 3095625"/>
                <a:gd name="connsiteX2" fmla="*/ 2649452 w 2735177"/>
                <a:gd name="connsiteY2" fmla="*/ 123825 h 3095625"/>
                <a:gd name="connsiteX3" fmla="*/ 2620877 w 2735177"/>
                <a:gd name="connsiteY3" fmla="*/ 171450 h 3095625"/>
                <a:gd name="connsiteX4" fmla="*/ 2563727 w 2735177"/>
                <a:gd name="connsiteY4" fmla="*/ 228600 h 3095625"/>
                <a:gd name="connsiteX5" fmla="*/ 2487527 w 2735177"/>
                <a:gd name="connsiteY5" fmla="*/ 323850 h 3095625"/>
                <a:gd name="connsiteX6" fmla="*/ 2373227 w 2735177"/>
                <a:gd name="connsiteY6" fmla="*/ 438150 h 3095625"/>
                <a:gd name="connsiteX7" fmla="*/ 2020802 w 2735177"/>
                <a:gd name="connsiteY7" fmla="*/ 885825 h 3095625"/>
                <a:gd name="connsiteX8" fmla="*/ 934952 w 2735177"/>
                <a:gd name="connsiteY8" fmla="*/ 2085975 h 3095625"/>
                <a:gd name="connsiteX9" fmla="*/ 620627 w 2735177"/>
                <a:gd name="connsiteY9" fmla="*/ 2381250 h 3095625"/>
                <a:gd name="connsiteX10" fmla="*/ 211052 w 2735177"/>
                <a:gd name="connsiteY10" fmla="*/ 2638425 h 3095625"/>
                <a:gd name="connsiteX11" fmla="*/ 106277 w 2735177"/>
                <a:gd name="connsiteY11" fmla="*/ 2676525 h 3095625"/>
                <a:gd name="connsiteX12" fmla="*/ 11027 w 2735177"/>
                <a:gd name="connsiteY12" fmla="*/ 2647950 h 3095625"/>
                <a:gd name="connsiteX13" fmla="*/ 1502 w 2735177"/>
                <a:gd name="connsiteY13" fmla="*/ 2581275 h 3095625"/>
                <a:gd name="connsiteX14" fmla="*/ 11027 w 2735177"/>
                <a:gd name="connsiteY14" fmla="*/ 2447925 h 3095625"/>
                <a:gd name="connsiteX15" fmla="*/ 163427 w 2735177"/>
                <a:gd name="connsiteY15" fmla="*/ 1924050 h 3095625"/>
                <a:gd name="connsiteX16" fmla="*/ 420602 w 2735177"/>
                <a:gd name="connsiteY16" fmla="*/ 1276350 h 3095625"/>
                <a:gd name="connsiteX17" fmla="*/ 477752 w 2735177"/>
                <a:gd name="connsiteY17" fmla="*/ 1143000 h 3095625"/>
                <a:gd name="connsiteX18" fmla="*/ 525377 w 2735177"/>
                <a:gd name="connsiteY18" fmla="*/ 1057275 h 3095625"/>
                <a:gd name="connsiteX19" fmla="*/ 553952 w 2735177"/>
                <a:gd name="connsiteY19" fmla="*/ 1047750 h 3095625"/>
                <a:gd name="connsiteX20" fmla="*/ 620627 w 2735177"/>
                <a:gd name="connsiteY20" fmla="*/ 1057275 h 3095625"/>
                <a:gd name="connsiteX21" fmla="*/ 668252 w 2735177"/>
                <a:gd name="connsiteY21" fmla="*/ 1133475 h 3095625"/>
                <a:gd name="connsiteX22" fmla="*/ 734927 w 2735177"/>
                <a:gd name="connsiteY22" fmla="*/ 1266825 h 3095625"/>
                <a:gd name="connsiteX23" fmla="*/ 954002 w 2735177"/>
                <a:gd name="connsiteY23" fmla="*/ 1847850 h 3095625"/>
                <a:gd name="connsiteX24" fmla="*/ 1211177 w 2735177"/>
                <a:gd name="connsiteY24" fmla="*/ 2505075 h 3095625"/>
                <a:gd name="connsiteX25" fmla="*/ 1401677 w 2735177"/>
                <a:gd name="connsiteY25" fmla="*/ 2857500 h 3095625"/>
                <a:gd name="connsiteX26" fmla="*/ 1515977 w 2735177"/>
                <a:gd name="connsiteY26" fmla="*/ 3038475 h 3095625"/>
                <a:gd name="connsiteX27" fmla="*/ 1554077 w 2735177"/>
                <a:gd name="connsiteY27" fmla="*/ 3095625 h 30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35177" h="3095625">
                  <a:moveTo>
                    <a:pt x="2735177" y="0"/>
                  </a:moveTo>
                  <a:cubicBezTo>
                    <a:pt x="2728827" y="15875"/>
                    <a:pt x="2724924" y="32964"/>
                    <a:pt x="2716127" y="47625"/>
                  </a:cubicBezTo>
                  <a:cubicBezTo>
                    <a:pt x="2662934" y="136281"/>
                    <a:pt x="2696828" y="60658"/>
                    <a:pt x="2649452" y="123825"/>
                  </a:cubicBezTo>
                  <a:cubicBezTo>
                    <a:pt x="2638344" y="138636"/>
                    <a:pt x="2632600" y="157122"/>
                    <a:pt x="2620877" y="171450"/>
                  </a:cubicBezTo>
                  <a:cubicBezTo>
                    <a:pt x="2603817" y="192301"/>
                    <a:pt x="2581468" y="208325"/>
                    <a:pt x="2563727" y="228600"/>
                  </a:cubicBezTo>
                  <a:cubicBezTo>
                    <a:pt x="2536952" y="259200"/>
                    <a:pt x="2514878" y="293764"/>
                    <a:pt x="2487527" y="323850"/>
                  </a:cubicBezTo>
                  <a:cubicBezTo>
                    <a:pt x="2451282" y="363719"/>
                    <a:pt x="2407652" y="396700"/>
                    <a:pt x="2373227" y="438150"/>
                  </a:cubicBezTo>
                  <a:cubicBezTo>
                    <a:pt x="2251889" y="584251"/>
                    <a:pt x="2139652" y="737693"/>
                    <a:pt x="2020802" y="885825"/>
                  </a:cubicBezTo>
                  <a:cubicBezTo>
                    <a:pt x="1673217" y="1319047"/>
                    <a:pt x="1356658" y="1689827"/>
                    <a:pt x="934952" y="2085975"/>
                  </a:cubicBezTo>
                  <a:cubicBezTo>
                    <a:pt x="830177" y="2184400"/>
                    <a:pt x="731647" y="2289927"/>
                    <a:pt x="620627" y="2381250"/>
                  </a:cubicBezTo>
                  <a:cubicBezTo>
                    <a:pt x="496057" y="2483719"/>
                    <a:pt x="358881" y="2573380"/>
                    <a:pt x="211052" y="2638425"/>
                  </a:cubicBezTo>
                  <a:cubicBezTo>
                    <a:pt x="177037" y="2653392"/>
                    <a:pt x="141202" y="2663825"/>
                    <a:pt x="106277" y="2676525"/>
                  </a:cubicBezTo>
                  <a:cubicBezTo>
                    <a:pt x="74527" y="2667000"/>
                    <a:pt x="35555" y="2670248"/>
                    <a:pt x="11027" y="2647950"/>
                  </a:cubicBezTo>
                  <a:cubicBezTo>
                    <a:pt x="-5585" y="2632848"/>
                    <a:pt x="1502" y="2603726"/>
                    <a:pt x="1502" y="2581275"/>
                  </a:cubicBezTo>
                  <a:cubicBezTo>
                    <a:pt x="1502" y="2536712"/>
                    <a:pt x="4897" y="2492065"/>
                    <a:pt x="11027" y="2447925"/>
                  </a:cubicBezTo>
                  <a:cubicBezTo>
                    <a:pt x="44600" y="2206198"/>
                    <a:pt x="63292" y="2183374"/>
                    <a:pt x="163427" y="1924050"/>
                  </a:cubicBezTo>
                  <a:cubicBezTo>
                    <a:pt x="247104" y="1707348"/>
                    <a:pt x="329096" y="1489864"/>
                    <a:pt x="420602" y="1276350"/>
                  </a:cubicBezTo>
                  <a:cubicBezTo>
                    <a:pt x="439652" y="1231900"/>
                    <a:pt x="459791" y="1187901"/>
                    <a:pt x="477752" y="1143000"/>
                  </a:cubicBezTo>
                  <a:cubicBezTo>
                    <a:pt x="495825" y="1097816"/>
                    <a:pt x="486116" y="1083449"/>
                    <a:pt x="525377" y="1057275"/>
                  </a:cubicBezTo>
                  <a:cubicBezTo>
                    <a:pt x="533731" y="1051706"/>
                    <a:pt x="544427" y="1050925"/>
                    <a:pt x="553952" y="1047750"/>
                  </a:cubicBezTo>
                  <a:cubicBezTo>
                    <a:pt x="576177" y="1050925"/>
                    <a:pt x="602666" y="1043805"/>
                    <a:pt x="620627" y="1057275"/>
                  </a:cubicBezTo>
                  <a:cubicBezTo>
                    <a:pt x="644589" y="1075247"/>
                    <a:pt x="653909" y="1107179"/>
                    <a:pt x="668252" y="1133475"/>
                  </a:cubicBezTo>
                  <a:cubicBezTo>
                    <a:pt x="692049" y="1177103"/>
                    <a:pt x="716470" y="1220683"/>
                    <a:pt x="734927" y="1266825"/>
                  </a:cubicBezTo>
                  <a:cubicBezTo>
                    <a:pt x="811799" y="1459005"/>
                    <a:pt x="881115" y="1654123"/>
                    <a:pt x="954002" y="1847850"/>
                  </a:cubicBezTo>
                  <a:cubicBezTo>
                    <a:pt x="975156" y="1904074"/>
                    <a:pt x="1160145" y="2410665"/>
                    <a:pt x="1211177" y="2505075"/>
                  </a:cubicBezTo>
                  <a:lnTo>
                    <a:pt x="1401677" y="2857500"/>
                  </a:lnTo>
                  <a:cubicBezTo>
                    <a:pt x="1520229" y="3076366"/>
                    <a:pt x="1398087" y="2861640"/>
                    <a:pt x="1515977" y="3038475"/>
                  </a:cubicBezTo>
                  <a:cubicBezTo>
                    <a:pt x="1562109" y="3107673"/>
                    <a:pt x="1510398" y="3051946"/>
                    <a:pt x="1554077" y="30956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92" dirty="0"/>
            </a:p>
          </p:txBody>
        </p:sp>
        <p:cxnSp>
          <p:nvCxnSpPr>
            <p:cNvPr id="37" name="Connecteur droit 36"/>
            <p:cNvCxnSpPr/>
            <p:nvPr/>
          </p:nvCxnSpPr>
          <p:spPr>
            <a:xfrm flipV="1">
              <a:off x="3672706" y="2989479"/>
              <a:ext cx="2963193" cy="1898624"/>
            </a:xfrm>
            <a:prstGeom prst="line">
              <a:avLst/>
            </a:prstGeom>
            <a:ln w="1905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3"/>
          <p:cNvSpPr txBox="1">
            <a:spLocks/>
          </p:cNvSpPr>
          <p:nvPr/>
        </p:nvSpPr>
        <p:spPr>
          <a:xfrm>
            <a:off x="612343" y="2267264"/>
            <a:ext cx="4937202" cy="3405438"/>
          </a:xfrm>
          <a:prstGeom prst="rect">
            <a:avLst/>
          </a:prstGeom>
        </p:spPr>
        <p:txBody>
          <a:bodyPr vert="horz" lIns="85936" tIns="42968" rIns="85936" bIns="42968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3007" dirty="0">
                <a:solidFill>
                  <a:schemeClr val="accent1">
                    <a:lumMod val="75000"/>
                  </a:schemeClr>
                </a:solidFill>
              </a:rPr>
              <a:t>Exemple de séquence : « suivi de fabrication d’un vinaigre de cidre 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Fabrication du cidre : caractérisation et comparaison de levures commerciales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Fermentation d’un jus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Chromatographie des glucides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Observation microscopique et culture d’</a:t>
            </a:r>
            <a:r>
              <a:rPr lang="fr-FR" sz="2631" i="1" dirty="0">
                <a:solidFill>
                  <a:schemeClr val="accent1">
                    <a:lumMod val="75000"/>
                  </a:schemeClr>
                </a:solidFill>
              </a:rPr>
              <a:t>Acetobacter acetii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31" dirty="0">
                <a:solidFill>
                  <a:schemeClr val="accent1">
                    <a:lumMod val="75000"/>
                  </a:schemeClr>
                </a:solidFill>
              </a:rPr>
              <a:t>Dosage volumétrique de l’acide éthanoïque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63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sz="263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sz="263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654A0DA-0B9D-4A9D-B323-30C39649014F}"/>
              </a:ext>
            </a:extLst>
          </p:cNvPr>
          <p:cNvSpPr txBox="1">
            <a:spLocks/>
          </p:cNvSpPr>
          <p:nvPr/>
        </p:nvSpPr>
        <p:spPr>
          <a:xfrm>
            <a:off x="103711" y="200704"/>
            <a:ext cx="518380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Construction combinatoire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29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88362" y="214592"/>
            <a:ext cx="4898639" cy="989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12343" y="2267263"/>
            <a:ext cx="4937202" cy="366567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Exemple de séquence : « suivi de fabrication d’un vinaigre de cidre 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Fabrication du cidre : caractérisation et comparaison de levures commerciales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Fermentation d’un jus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Chromatographie des glucides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Observation microscopique et culture d’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Acetobacter acetii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Dosage volumétrique de l’acide éthanoïque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29</a:t>
            </a:fld>
            <a:endParaRPr kumimoji="0" lang="fr-FR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62" y="704462"/>
            <a:ext cx="4898638" cy="42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96" y="1131705"/>
            <a:ext cx="4872804" cy="12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96" y="2527408"/>
            <a:ext cx="4818336" cy="225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rme libre 22"/>
          <p:cNvSpPr/>
          <p:nvPr/>
        </p:nvSpPr>
        <p:spPr>
          <a:xfrm>
            <a:off x="6778466" y="1723356"/>
            <a:ext cx="270836" cy="258947"/>
          </a:xfrm>
          <a:custGeom>
            <a:avLst/>
            <a:gdLst>
              <a:gd name="connsiteX0" fmla="*/ 2735177 w 2735177"/>
              <a:gd name="connsiteY0" fmla="*/ 0 h 3095625"/>
              <a:gd name="connsiteX1" fmla="*/ 2716127 w 2735177"/>
              <a:gd name="connsiteY1" fmla="*/ 47625 h 3095625"/>
              <a:gd name="connsiteX2" fmla="*/ 2649452 w 2735177"/>
              <a:gd name="connsiteY2" fmla="*/ 123825 h 3095625"/>
              <a:gd name="connsiteX3" fmla="*/ 2620877 w 2735177"/>
              <a:gd name="connsiteY3" fmla="*/ 171450 h 3095625"/>
              <a:gd name="connsiteX4" fmla="*/ 2563727 w 2735177"/>
              <a:gd name="connsiteY4" fmla="*/ 228600 h 3095625"/>
              <a:gd name="connsiteX5" fmla="*/ 2487527 w 2735177"/>
              <a:gd name="connsiteY5" fmla="*/ 323850 h 3095625"/>
              <a:gd name="connsiteX6" fmla="*/ 2373227 w 2735177"/>
              <a:gd name="connsiteY6" fmla="*/ 438150 h 3095625"/>
              <a:gd name="connsiteX7" fmla="*/ 2020802 w 2735177"/>
              <a:gd name="connsiteY7" fmla="*/ 885825 h 3095625"/>
              <a:gd name="connsiteX8" fmla="*/ 934952 w 2735177"/>
              <a:gd name="connsiteY8" fmla="*/ 2085975 h 3095625"/>
              <a:gd name="connsiteX9" fmla="*/ 620627 w 2735177"/>
              <a:gd name="connsiteY9" fmla="*/ 2381250 h 3095625"/>
              <a:gd name="connsiteX10" fmla="*/ 211052 w 2735177"/>
              <a:gd name="connsiteY10" fmla="*/ 2638425 h 3095625"/>
              <a:gd name="connsiteX11" fmla="*/ 106277 w 2735177"/>
              <a:gd name="connsiteY11" fmla="*/ 2676525 h 3095625"/>
              <a:gd name="connsiteX12" fmla="*/ 11027 w 2735177"/>
              <a:gd name="connsiteY12" fmla="*/ 2647950 h 3095625"/>
              <a:gd name="connsiteX13" fmla="*/ 1502 w 2735177"/>
              <a:gd name="connsiteY13" fmla="*/ 2581275 h 3095625"/>
              <a:gd name="connsiteX14" fmla="*/ 11027 w 2735177"/>
              <a:gd name="connsiteY14" fmla="*/ 2447925 h 3095625"/>
              <a:gd name="connsiteX15" fmla="*/ 163427 w 2735177"/>
              <a:gd name="connsiteY15" fmla="*/ 1924050 h 3095625"/>
              <a:gd name="connsiteX16" fmla="*/ 420602 w 2735177"/>
              <a:gd name="connsiteY16" fmla="*/ 1276350 h 3095625"/>
              <a:gd name="connsiteX17" fmla="*/ 477752 w 2735177"/>
              <a:gd name="connsiteY17" fmla="*/ 1143000 h 3095625"/>
              <a:gd name="connsiteX18" fmla="*/ 525377 w 2735177"/>
              <a:gd name="connsiteY18" fmla="*/ 1057275 h 3095625"/>
              <a:gd name="connsiteX19" fmla="*/ 553952 w 2735177"/>
              <a:gd name="connsiteY19" fmla="*/ 1047750 h 3095625"/>
              <a:gd name="connsiteX20" fmla="*/ 620627 w 2735177"/>
              <a:gd name="connsiteY20" fmla="*/ 1057275 h 3095625"/>
              <a:gd name="connsiteX21" fmla="*/ 668252 w 2735177"/>
              <a:gd name="connsiteY21" fmla="*/ 1133475 h 3095625"/>
              <a:gd name="connsiteX22" fmla="*/ 734927 w 2735177"/>
              <a:gd name="connsiteY22" fmla="*/ 1266825 h 3095625"/>
              <a:gd name="connsiteX23" fmla="*/ 954002 w 2735177"/>
              <a:gd name="connsiteY23" fmla="*/ 1847850 h 3095625"/>
              <a:gd name="connsiteX24" fmla="*/ 1211177 w 2735177"/>
              <a:gd name="connsiteY24" fmla="*/ 2505075 h 3095625"/>
              <a:gd name="connsiteX25" fmla="*/ 1401677 w 2735177"/>
              <a:gd name="connsiteY25" fmla="*/ 2857500 h 3095625"/>
              <a:gd name="connsiteX26" fmla="*/ 1515977 w 2735177"/>
              <a:gd name="connsiteY26" fmla="*/ 3038475 h 3095625"/>
              <a:gd name="connsiteX27" fmla="*/ 1554077 w 2735177"/>
              <a:gd name="connsiteY27" fmla="*/ 3095625 h 30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35177" h="3095625">
                <a:moveTo>
                  <a:pt x="2735177" y="0"/>
                </a:moveTo>
                <a:cubicBezTo>
                  <a:pt x="2728827" y="15875"/>
                  <a:pt x="2724924" y="32964"/>
                  <a:pt x="2716127" y="47625"/>
                </a:cubicBezTo>
                <a:cubicBezTo>
                  <a:pt x="2662934" y="136281"/>
                  <a:pt x="2696828" y="60658"/>
                  <a:pt x="2649452" y="123825"/>
                </a:cubicBezTo>
                <a:cubicBezTo>
                  <a:pt x="2638344" y="138636"/>
                  <a:pt x="2632600" y="157122"/>
                  <a:pt x="2620877" y="171450"/>
                </a:cubicBezTo>
                <a:cubicBezTo>
                  <a:pt x="2603817" y="192301"/>
                  <a:pt x="2581468" y="208325"/>
                  <a:pt x="2563727" y="228600"/>
                </a:cubicBezTo>
                <a:cubicBezTo>
                  <a:pt x="2536952" y="259200"/>
                  <a:pt x="2514878" y="293764"/>
                  <a:pt x="2487527" y="323850"/>
                </a:cubicBezTo>
                <a:cubicBezTo>
                  <a:pt x="2451282" y="363719"/>
                  <a:pt x="2407652" y="396700"/>
                  <a:pt x="2373227" y="438150"/>
                </a:cubicBezTo>
                <a:cubicBezTo>
                  <a:pt x="2251889" y="584251"/>
                  <a:pt x="2139652" y="737693"/>
                  <a:pt x="2020802" y="885825"/>
                </a:cubicBezTo>
                <a:cubicBezTo>
                  <a:pt x="1673217" y="1319047"/>
                  <a:pt x="1356658" y="1689827"/>
                  <a:pt x="934952" y="2085975"/>
                </a:cubicBezTo>
                <a:cubicBezTo>
                  <a:pt x="830177" y="2184400"/>
                  <a:pt x="731647" y="2289927"/>
                  <a:pt x="620627" y="2381250"/>
                </a:cubicBezTo>
                <a:cubicBezTo>
                  <a:pt x="496057" y="2483719"/>
                  <a:pt x="358881" y="2573380"/>
                  <a:pt x="211052" y="2638425"/>
                </a:cubicBezTo>
                <a:cubicBezTo>
                  <a:pt x="177037" y="2653392"/>
                  <a:pt x="141202" y="2663825"/>
                  <a:pt x="106277" y="2676525"/>
                </a:cubicBezTo>
                <a:cubicBezTo>
                  <a:pt x="74527" y="2667000"/>
                  <a:pt x="35555" y="2670248"/>
                  <a:pt x="11027" y="2647950"/>
                </a:cubicBezTo>
                <a:cubicBezTo>
                  <a:pt x="-5585" y="2632848"/>
                  <a:pt x="1502" y="2603726"/>
                  <a:pt x="1502" y="2581275"/>
                </a:cubicBezTo>
                <a:cubicBezTo>
                  <a:pt x="1502" y="2536712"/>
                  <a:pt x="4897" y="2492065"/>
                  <a:pt x="11027" y="2447925"/>
                </a:cubicBezTo>
                <a:cubicBezTo>
                  <a:pt x="44600" y="2206198"/>
                  <a:pt x="63292" y="2183374"/>
                  <a:pt x="163427" y="1924050"/>
                </a:cubicBezTo>
                <a:cubicBezTo>
                  <a:pt x="247104" y="1707348"/>
                  <a:pt x="329096" y="1489864"/>
                  <a:pt x="420602" y="1276350"/>
                </a:cubicBezTo>
                <a:cubicBezTo>
                  <a:pt x="439652" y="1231900"/>
                  <a:pt x="459791" y="1187901"/>
                  <a:pt x="477752" y="1143000"/>
                </a:cubicBezTo>
                <a:cubicBezTo>
                  <a:pt x="495825" y="1097816"/>
                  <a:pt x="486116" y="1083449"/>
                  <a:pt x="525377" y="1057275"/>
                </a:cubicBezTo>
                <a:cubicBezTo>
                  <a:pt x="533731" y="1051706"/>
                  <a:pt x="544427" y="1050925"/>
                  <a:pt x="553952" y="1047750"/>
                </a:cubicBezTo>
                <a:cubicBezTo>
                  <a:pt x="576177" y="1050925"/>
                  <a:pt x="602666" y="1043805"/>
                  <a:pt x="620627" y="1057275"/>
                </a:cubicBezTo>
                <a:cubicBezTo>
                  <a:pt x="644589" y="1075247"/>
                  <a:pt x="653909" y="1107179"/>
                  <a:pt x="668252" y="1133475"/>
                </a:cubicBezTo>
                <a:cubicBezTo>
                  <a:pt x="692049" y="1177103"/>
                  <a:pt x="716470" y="1220683"/>
                  <a:pt x="734927" y="1266825"/>
                </a:cubicBezTo>
                <a:cubicBezTo>
                  <a:pt x="811799" y="1459005"/>
                  <a:pt x="881115" y="1654123"/>
                  <a:pt x="954002" y="1847850"/>
                </a:cubicBezTo>
                <a:cubicBezTo>
                  <a:pt x="975156" y="1904074"/>
                  <a:pt x="1160145" y="2410665"/>
                  <a:pt x="1211177" y="2505075"/>
                </a:cubicBezTo>
                <a:lnTo>
                  <a:pt x="1401677" y="2857500"/>
                </a:lnTo>
                <a:cubicBezTo>
                  <a:pt x="1520229" y="3076366"/>
                  <a:pt x="1398087" y="2861640"/>
                  <a:pt x="1515977" y="3038475"/>
                </a:cubicBezTo>
                <a:cubicBezTo>
                  <a:pt x="1562109" y="3107673"/>
                  <a:pt x="1510398" y="3051946"/>
                  <a:pt x="1554077" y="3095625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25" name="Forme libre 24"/>
          <p:cNvSpPr/>
          <p:nvPr/>
        </p:nvSpPr>
        <p:spPr>
          <a:xfrm>
            <a:off x="6851663" y="3902718"/>
            <a:ext cx="270836" cy="258947"/>
          </a:xfrm>
          <a:custGeom>
            <a:avLst/>
            <a:gdLst>
              <a:gd name="connsiteX0" fmla="*/ 2735177 w 2735177"/>
              <a:gd name="connsiteY0" fmla="*/ 0 h 3095625"/>
              <a:gd name="connsiteX1" fmla="*/ 2716127 w 2735177"/>
              <a:gd name="connsiteY1" fmla="*/ 47625 h 3095625"/>
              <a:gd name="connsiteX2" fmla="*/ 2649452 w 2735177"/>
              <a:gd name="connsiteY2" fmla="*/ 123825 h 3095625"/>
              <a:gd name="connsiteX3" fmla="*/ 2620877 w 2735177"/>
              <a:gd name="connsiteY3" fmla="*/ 171450 h 3095625"/>
              <a:gd name="connsiteX4" fmla="*/ 2563727 w 2735177"/>
              <a:gd name="connsiteY4" fmla="*/ 228600 h 3095625"/>
              <a:gd name="connsiteX5" fmla="*/ 2487527 w 2735177"/>
              <a:gd name="connsiteY5" fmla="*/ 323850 h 3095625"/>
              <a:gd name="connsiteX6" fmla="*/ 2373227 w 2735177"/>
              <a:gd name="connsiteY6" fmla="*/ 438150 h 3095625"/>
              <a:gd name="connsiteX7" fmla="*/ 2020802 w 2735177"/>
              <a:gd name="connsiteY7" fmla="*/ 885825 h 3095625"/>
              <a:gd name="connsiteX8" fmla="*/ 934952 w 2735177"/>
              <a:gd name="connsiteY8" fmla="*/ 2085975 h 3095625"/>
              <a:gd name="connsiteX9" fmla="*/ 620627 w 2735177"/>
              <a:gd name="connsiteY9" fmla="*/ 2381250 h 3095625"/>
              <a:gd name="connsiteX10" fmla="*/ 211052 w 2735177"/>
              <a:gd name="connsiteY10" fmla="*/ 2638425 h 3095625"/>
              <a:gd name="connsiteX11" fmla="*/ 106277 w 2735177"/>
              <a:gd name="connsiteY11" fmla="*/ 2676525 h 3095625"/>
              <a:gd name="connsiteX12" fmla="*/ 11027 w 2735177"/>
              <a:gd name="connsiteY12" fmla="*/ 2647950 h 3095625"/>
              <a:gd name="connsiteX13" fmla="*/ 1502 w 2735177"/>
              <a:gd name="connsiteY13" fmla="*/ 2581275 h 3095625"/>
              <a:gd name="connsiteX14" fmla="*/ 11027 w 2735177"/>
              <a:gd name="connsiteY14" fmla="*/ 2447925 h 3095625"/>
              <a:gd name="connsiteX15" fmla="*/ 163427 w 2735177"/>
              <a:gd name="connsiteY15" fmla="*/ 1924050 h 3095625"/>
              <a:gd name="connsiteX16" fmla="*/ 420602 w 2735177"/>
              <a:gd name="connsiteY16" fmla="*/ 1276350 h 3095625"/>
              <a:gd name="connsiteX17" fmla="*/ 477752 w 2735177"/>
              <a:gd name="connsiteY17" fmla="*/ 1143000 h 3095625"/>
              <a:gd name="connsiteX18" fmla="*/ 525377 w 2735177"/>
              <a:gd name="connsiteY18" fmla="*/ 1057275 h 3095625"/>
              <a:gd name="connsiteX19" fmla="*/ 553952 w 2735177"/>
              <a:gd name="connsiteY19" fmla="*/ 1047750 h 3095625"/>
              <a:gd name="connsiteX20" fmla="*/ 620627 w 2735177"/>
              <a:gd name="connsiteY20" fmla="*/ 1057275 h 3095625"/>
              <a:gd name="connsiteX21" fmla="*/ 668252 w 2735177"/>
              <a:gd name="connsiteY21" fmla="*/ 1133475 h 3095625"/>
              <a:gd name="connsiteX22" fmla="*/ 734927 w 2735177"/>
              <a:gd name="connsiteY22" fmla="*/ 1266825 h 3095625"/>
              <a:gd name="connsiteX23" fmla="*/ 954002 w 2735177"/>
              <a:gd name="connsiteY23" fmla="*/ 1847850 h 3095625"/>
              <a:gd name="connsiteX24" fmla="*/ 1211177 w 2735177"/>
              <a:gd name="connsiteY24" fmla="*/ 2505075 h 3095625"/>
              <a:gd name="connsiteX25" fmla="*/ 1401677 w 2735177"/>
              <a:gd name="connsiteY25" fmla="*/ 2857500 h 3095625"/>
              <a:gd name="connsiteX26" fmla="*/ 1515977 w 2735177"/>
              <a:gd name="connsiteY26" fmla="*/ 3038475 h 3095625"/>
              <a:gd name="connsiteX27" fmla="*/ 1554077 w 2735177"/>
              <a:gd name="connsiteY27" fmla="*/ 3095625 h 30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35177" h="3095625">
                <a:moveTo>
                  <a:pt x="2735177" y="0"/>
                </a:moveTo>
                <a:cubicBezTo>
                  <a:pt x="2728827" y="15875"/>
                  <a:pt x="2724924" y="32964"/>
                  <a:pt x="2716127" y="47625"/>
                </a:cubicBezTo>
                <a:cubicBezTo>
                  <a:pt x="2662934" y="136281"/>
                  <a:pt x="2696828" y="60658"/>
                  <a:pt x="2649452" y="123825"/>
                </a:cubicBezTo>
                <a:cubicBezTo>
                  <a:pt x="2638344" y="138636"/>
                  <a:pt x="2632600" y="157122"/>
                  <a:pt x="2620877" y="171450"/>
                </a:cubicBezTo>
                <a:cubicBezTo>
                  <a:pt x="2603817" y="192301"/>
                  <a:pt x="2581468" y="208325"/>
                  <a:pt x="2563727" y="228600"/>
                </a:cubicBezTo>
                <a:cubicBezTo>
                  <a:pt x="2536952" y="259200"/>
                  <a:pt x="2514878" y="293764"/>
                  <a:pt x="2487527" y="323850"/>
                </a:cubicBezTo>
                <a:cubicBezTo>
                  <a:pt x="2451282" y="363719"/>
                  <a:pt x="2407652" y="396700"/>
                  <a:pt x="2373227" y="438150"/>
                </a:cubicBezTo>
                <a:cubicBezTo>
                  <a:pt x="2251889" y="584251"/>
                  <a:pt x="2139652" y="737693"/>
                  <a:pt x="2020802" y="885825"/>
                </a:cubicBezTo>
                <a:cubicBezTo>
                  <a:pt x="1673217" y="1319047"/>
                  <a:pt x="1356658" y="1689827"/>
                  <a:pt x="934952" y="2085975"/>
                </a:cubicBezTo>
                <a:cubicBezTo>
                  <a:pt x="830177" y="2184400"/>
                  <a:pt x="731647" y="2289927"/>
                  <a:pt x="620627" y="2381250"/>
                </a:cubicBezTo>
                <a:cubicBezTo>
                  <a:pt x="496057" y="2483719"/>
                  <a:pt x="358881" y="2573380"/>
                  <a:pt x="211052" y="2638425"/>
                </a:cubicBezTo>
                <a:cubicBezTo>
                  <a:pt x="177037" y="2653392"/>
                  <a:pt x="141202" y="2663825"/>
                  <a:pt x="106277" y="2676525"/>
                </a:cubicBezTo>
                <a:cubicBezTo>
                  <a:pt x="74527" y="2667000"/>
                  <a:pt x="35555" y="2670248"/>
                  <a:pt x="11027" y="2647950"/>
                </a:cubicBezTo>
                <a:cubicBezTo>
                  <a:pt x="-5585" y="2632848"/>
                  <a:pt x="1502" y="2603726"/>
                  <a:pt x="1502" y="2581275"/>
                </a:cubicBezTo>
                <a:cubicBezTo>
                  <a:pt x="1502" y="2536712"/>
                  <a:pt x="4897" y="2492065"/>
                  <a:pt x="11027" y="2447925"/>
                </a:cubicBezTo>
                <a:cubicBezTo>
                  <a:pt x="44600" y="2206198"/>
                  <a:pt x="63292" y="2183374"/>
                  <a:pt x="163427" y="1924050"/>
                </a:cubicBezTo>
                <a:cubicBezTo>
                  <a:pt x="247104" y="1707348"/>
                  <a:pt x="329096" y="1489864"/>
                  <a:pt x="420602" y="1276350"/>
                </a:cubicBezTo>
                <a:cubicBezTo>
                  <a:pt x="439652" y="1231900"/>
                  <a:pt x="459791" y="1187901"/>
                  <a:pt x="477752" y="1143000"/>
                </a:cubicBezTo>
                <a:cubicBezTo>
                  <a:pt x="495825" y="1097816"/>
                  <a:pt x="486116" y="1083449"/>
                  <a:pt x="525377" y="1057275"/>
                </a:cubicBezTo>
                <a:cubicBezTo>
                  <a:pt x="533731" y="1051706"/>
                  <a:pt x="544427" y="1050925"/>
                  <a:pt x="553952" y="1047750"/>
                </a:cubicBezTo>
                <a:cubicBezTo>
                  <a:pt x="576177" y="1050925"/>
                  <a:pt x="602666" y="1043805"/>
                  <a:pt x="620627" y="1057275"/>
                </a:cubicBezTo>
                <a:cubicBezTo>
                  <a:pt x="644589" y="1075247"/>
                  <a:pt x="653909" y="1107179"/>
                  <a:pt x="668252" y="1133475"/>
                </a:cubicBezTo>
                <a:cubicBezTo>
                  <a:pt x="692049" y="1177103"/>
                  <a:pt x="716470" y="1220683"/>
                  <a:pt x="734927" y="1266825"/>
                </a:cubicBezTo>
                <a:cubicBezTo>
                  <a:pt x="811799" y="1459005"/>
                  <a:pt x="881115" y="1654123"/>
                  <a:pt x="954002" y="1847850"/>
                </a:cubicBezTo>
                <a:cubicBezTo>
                  <a:pt x="975156" y="1904074"/>
                  <a:pt x="1160145" y="2410665"/>
                  <a:pt x="1211177" y="2505075"/>
                </a:cubicBezTo>
                <a:lnTo>
                  <a:pt x="1401677" y="2857500"/>
                </a:lnTo>
                <a:cubicBezTo>
                  <a:pt x="1520229" y="3076366"/>
                  <a:pt x="1398087" y="2861640"/>
                  <a:pt x="1515977" y="3038475"/>
                </a:cubicBezTo>
                <a:cubicBezTo>
                  <a:pt x="1562109" y="3107673"/>
                  <a:pt x="1510398" y="3051946"/>
                  <a:pt x="1554077" y="3095625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34" name="Forme libre 33"/>
          <p:cNvSpPr/>
          <p:nvPr/>
        </p:nvSpPr>
        <p:spPr>
          <a:xfrm>
            <a:off x="6816298" y="2872923"/>
            <a:ext cx="270836" cy="258947"/>
          </a:xfrm>
          <a:custGeom>
            <a:avLst/>
            <a:gdLst>
              <a:gd name="connsiteX0" fmla="*/ 2735177 w 2735177"/>
              <a:gd name="connsiteY0" fmla="*/ 0 h 3095625"/>
              <a:gd name="connsiteX1" fmla="*/ 2716127 w 2735177"/>
              <a:gd name="connsiteY1" fmla="*/ 47625 h 3095625"/>
              <a:gd name="connsiteX2" fmla="*/ 2649452 w 2735177"/>
              <a:gd name="connsiteY2" fmla="*/ 123825 h 3095625"/>
              <a:gd name="connsiteX3" fmla="*/ 2620877 w 2735177"/>
              <a:gd name="connsiteY3" fmla="*/ 171450 h 3095625"/>
              <a:gd name="connsiteX4" fmla="*/ 2563727 w 2735177"/>
              <a:gd name="connsiteY4" fmla="*/ 228600 h 3095625"/>
              <a:gd name="connsiteX5" fmla="*/ 2487527 w 2735177"/>
              <a:gd name="connsiteY5" fmla="*/ 323850 h 3095625"/>
              <a:gd name="connsiteX6" fmla="*/ 2373227 w 2735177"/>
              <a:gd name="connsiteY6" fmla="*/ 438150 h 3095625"/>
              <a:gd name="connsiteX7" fmla="*/ 2020802 w 2735177"/>
              <a:gd name="connsiteY7" fmla="*/ 885825 h 3095625"/>
              <a:gd name="connsiteX8" fmla="*/ 934952 w 2735177"/>
              <a:gd name="connsiteY8" fmla="*/ 2085975 h 3095625"/>
              <a:gd name="connsiteX9" fmla="*/ 620627 w 2735177"/>
              <a:gd name="connsiteY9" fmla="*/ 2381250 h 3095625"/>
              <a:gd name="connsiteX10" fmla="*/ 211052 w 2735177"/>
              <a:gd name="connsiteY10" fmla="*/ 2638425 h 3095625"/>
              <a:gd name="connsiteX11" fmla="*/ 106277 w 2735177"/>
              <a:gd name="connsiteY11" fmla="*/ 2676525 h 3095625"/>
              <a:gd name="connsiteX12" fmla="*/ 11027 w 2735177"/>
              <a:gd name="connsiteY12" fmla="*/ 2647950 h 3095625"/>
              <a:gd name="connsiteX13" fmla="*/ 1502 w 2735177"/>
              <a:gd name="connsiteY13" fmla="*/ 2581275 h 3095625"/>
              <a:gd name="connsiteX14" fmla="*/ 11027 w 2735177"/>
              <a:gd name="connsiteY14" fmla="*/ 2447925 h 3095625"/>
              <a:gd name="connsiteX15" fmla="*/ 163427 w 2735177"/>
              <a:gd name="connsiteY15" fmla="*/ 1924050 h 3095625"/>
              <a:gd name="connsiteX16" fmla="*/ 420602 w 2735177"/>
              <a:gd name="connsiteY16" fmla="*/ 1276350 h 3095625"/>
              <a:gd name="connsiteX17" fmla="*/ 477752 w 2735177"/>
              <a:gd name="connsiteY17" fmla="*/ 1143000 h 3095625"/>
              <a:gd name="connsiteX18" fmla="*/ 525377 w 2735177"/>
              <a:gd name="connsiteY18" fmla="*/ 1057275 h 3095625"/>
              <a:gd name="connsiteX19" fmla="*/ 553952 w 2735177"/>
              <a:gd name="connsiteY19" fmla="*/ 1047750 h 3095625"/>
              <a:gd name="connsiteX20" fmla="*/ 620627 w 2735177"/>
              <a:gd name="connsiteY20" fmla="*/ 1057275 h 3095625"/>
              <a:gd name="connsiteX21" fmla="*/ 668252 w 2735177"/>
              <a:gd name="connsiteY21" fmla="*/ 1133475 h 3095625"/>
              <a:gd name="connsiteX22" fmla="*/ 734927 w 2735177"/>
              <a:gd name="connsiteY22" fmla="*/ 1266825 h 3095625"/>
              <a:gd name="connsiteX23" fmla="*/ 954002 w 2735177"/>
              <a:gd name="connsiteY23" fmla="*/ 1847850 h 3095625"/>
              <a:gd name="connsiteX24" fmla="*/ 1211177 w 2735177"/>
              <a:gd name="connsiteY24" fmla="*/ 2505075 h 3095625"/>
              <a:gd name="connsiteX25" fmla="*/ 1401677 w 2735177"/>
              <a:gd name="connsiteY25" fmla="*/ 2857500 h 3095625"/>
              <a:gd name="connsiteX26" fmla="*/ 1515977 w 2735177"/>
              <a:gd name="connsiteY26" fmla="*/ 3038475 h 3095625"/>
              <a:gd name="connsiteX27" fmla="*/ 1554077 w 2735177"/>
              <a:gd name="connsiteY27" fmla="*/ 3095625 h 30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35177" h="3095625">
                <a:moveTo>
                  <a:pt x="2735177" y="0"/>
                </a:moveTo>
                <a:cubicBezTo>
                  <a:pt x="2728827" y="15875"/>
                  <a:pt x="2724924" y="32964"/>
                  <a:pt x="2716127" y="47625"/>
                </a:cubicBezTo>
                <a:cubicBezTo>
                  <a:pt x="2662934" y="136281"/>
                  <a:pt x="2696828" y="60658"/>
                  <a:pt x="2649452" y="123825"/>
                </a:cubicBezTo>
                <a:cubicBezTo>
                  <a:pt x="2638344" y="138636"/>
                  <a:pt x="2632600" y="157122"/>
                  <a:pt x="2620877" y="171450"/>
                </a:cubicBezTo>
                <a:cubicBezTo>
                  <a:pt x="2603817" y="192301"/>
                  <a:pt x="2581468" y="208325"/>
                  <a:pt x="2563727" y="228600"/>
                </a:cubicBezTo>
                <a:cubicBezTo>
                  <a:pt x="2536952" y="259200"/>
                  <a:pt x="2514878" y="293764"/>
                  <a:pt x="2487527" y="323850"/>
                </a:cubicBezTo>
                <a:cubicBezTo>
                  <a:pt x="2451282" y="363719"/>
                  <a:pt x="2407652" y="396700"/>
                  <a:pt x="2373227" y="438150"/>
                </a:cubicBezTo>
                <a:cubicBezTo>
                  <a:pt x="2251889" y="584251"/>
                  <a:pt x="2139652" y="737693"/>
                  <a:pt x="2020802" y="885825"/>
                </a:cubicBezTo>
                <a:cubicBezTo>
                  <a:pt x="1673217" y="1319047"/>
                  <a:pt x="1356658" y="1689827"/>
                  <a:pt x="934952" y="2085975"/>
                </a:cubicBezTo>
                <a:cubicBezTo>
                  <a:pt x="830177" y="2184400"/>
                  <a:pt x="731647" y="2289927"/>
                  <a:pt x="620627" y="2381250"/>
                </a:cubicBezTo>
                <a:cubicBezTo>
                  <a:pt x="496057" y="2483719"/>
                  <a:pt x="358881" y="2573380"/>
                  <a:pt x="211052" y="2638425"/>
                </a:cubicBezTo>
                <a:cubicBezTo>
                  <a:pt x="177037" y="2653392"/>
                  <a:pt x="141202" y="2663825"/>
                  <a:pt x="106277" y="2676525"/>
                </a:cubicBezTo>
                <a:cubicBezTo>
                  <a:pt x="74527" y="2667000"/>
                  <a:pt x="35555" y="2670248"/>
                  <a:pt x="11027" y="2647950"/>
                </a:cubicBezTo>
                <a:cubicBezTo>
                  <a:pt x="-5585" y="2632848"/>
                  <a:pt x="1502" y="2603726"/>
                  <a:pt x="1502" y="2581275"/>
                </a:cubicBezTo>
                <a:cubicBezTo>
                  <a:pt x="1502" y="2536712"/>
                  <a:pt x="4897" y="2492065"/>
                  <a:pt x="11027" y="2447925"/>
                </a:cubicBezTo>
                <a:cubicBezTo>
                  <a:pt x="44600" y="2206198"/>
                  <a:pt x="63292" y="2183374"/>
                  <a:pt x="163427" y="1924050"/>
                </a:cubicBezTo>
                <a:cubicBezTo>
                  <a:pt x="247104" y="1707348"/>
                  <a:pt x="329096" y="1489864"/>
                  <a:pt x="420602" y="1276350"/>
                </a:cubicBezTo>
                <a:cubicBezTo>
                  <a:pt x="439652" y="1231900"/>
                  <a:pt x="459791" y="1187901"/>
                  <a:pt x="477752" y="1143000"/>
                </a:cubicBezTo>
                <a:cubicBezTo>
                  <a:pt x="495825" y="1097816"/>
                  <a:pt x="486116" y="1083449"/>
                  <a:pt x="525377" y="1057275"/>
                </a:cubicBezTo>
                <a:cubicBezTo>
                  <a:pt x="533731" y="1051706"/>
                  <a:pt x="544427" y="1050925"/>
                  <a:pt x="553952" y="1047750"/>
                </a:cubicBezTo>
                <a:cubicBezTo>
                  <a:pt x="576177" y="1050925"/>
                  <a:pt x="602666" y="1043805"/>
                  <a:pt x="620627" y="1057275"/>
                </a:cubicBezTo>
                <a:cubicBezTo>
                  <a:pt x="644589" y="1075247"/>
                  <a:pt x="653909" y="1107179"/>
                  <a:pt x="668252" y="1133475"/>
                </a:cubicBezTo>
                <a:cubicBezTo>
                  <a:pt x="692049" y="1177103"/>
                  <a:pt x="716470" y="1220683"/>
                  <a:pt x="734927" y="1266825"/>
                </a:cubicBezTo>
                <a:cubicBezTo>
                  <a:pt x="811799" y="1459005"/>
                  <a:pt x="881115" y="1654123"/>
                  <a:pt x="954002" y="1847850"/>
                </a:cubicBezTo>
                <a:cubicBezTo>
                  <a:pt x="975156" y="1904074"/>
                  <a:pt x="1160145" y="2410665"/>
                  <a:pt x="1211177" y="2505075"/>
                </a:cubicBezTo>
                <a:lnTo>
                  <a:pt x="1401677" y="2857500"/>
                </a:lnTo>
                <a:cubicBezTo>
                  <a:pt x="1520229" y="3076366"/>
                  <a:pt x="1398087" y="2861640"/>
                  <a:pt x="1515977" y="3038475"/>
                </a:cubicBezTo>
                <a:cubicBezTo>
                  <a:pt x="1562109" y="3107673"/>
                  <a:pt x="1510398" y="3051946"/>
                  <a:pt x="1554077" y="3095625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C629F6E7-8A81-40FB-8B1E-4A96A6D56D24}"/>
              </a:ext>
            </a:extLst>
          </p:cNvPr>
          <p:cNvSpPr txBox="1">
            <a:spLocks/>
          </p:cNvSpPr>
          <p:nvPr/>
        </p:nvSpPr>
        <p:spPr>
          <a:xfrm>
            <a:off x="103711" y="200704"/>
            <a:ext cx="518380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Construction combinatoire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7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3501" y="214592"/>
            <a:ext cx="5143500" cy="989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3</a:t>
            </a:fld>
            <a:endParaRPr kumimoji="0"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517" y="353539"/>
            <a:ext cx="3816033" cy="615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1015390" y="2188311"/>
            <a:ext cx="4128111" cy="3947647"/>
            <a:chOff x="1080418" y="2100122"/>
            <a:chExt cx="4392489" cy="4200467"/>
          </a:xfrm>
        </p:grpSpPr>
        <p:sp>
          <p:nvSpPr>
            <p:cNvPr id="4" name="Accolade ouvrante 3"/>
            <p:cNvSpPr/>
            <p:nvPr/>
          </p:nvSpPr>
          <p:spPr>
            <a:xfrm>
              <a:off x="5256883" y="2100122"/>
              <a:ext cx="216024" cy="600067"/>
            </a:xfrm>
            <a:prstGeom prst="lef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92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80418" y="2700189"/>
              <a:ext cx="4176465" cy="3600400"/>
            </a:xfrm>
            <a:prstGeom prst="wedgeRectCallout">
              <a:avLst>
                <a:gd name="adj1" fmla="val 49497"/>
                <a:gd name="adj2" fmla="val -58396"/>
              </a:avLst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68548" indent="-268548">
                <a:buFontTx/>
                <a:buChar char="-"/>
              </a:pPr>
              <a:r>
                <a:rPr lang="fr-FR" sz="1880" dirty="0"/>
                <a:t>Des </a:t>
              </a:r>
              <a:r>
                <a:rPr lang="fr-FR" sz="1880" b="1" dirty="0"/>
                <a:t>objectifs</a:t>
              </a:r>
              <a:r>
                <a:rPr lang="fr-FR" sz="1880" dirty="0"/>
                <a:t> scientifiques, technologiques et transversaux</a:t>
              </a:r>
            </a:p>
            <a:p>
              <a:pPr marL="268548" indent="-268548">
                <a:buFontTx/>
                <a:buChar char="-"/>
              </a:pPr>
              <a:endParaRPr lang="fr-FR" sz="1880" dirty="0"/>
            </a:p>
            <a:p>
              <a:pPr marL="268548" indent="-268548">
                <a:buFontTx/>
                <a:buChar char="-"/>
              </a:pPr>
              <a:r>
                <a:rPr lang="fr-FR" sz="1880" dirty="0"/>
                <a:t>Une </a:t>
              </a:r>
              <a:r>
                <a:rPr lang="fr-FR" sz="1880" b="1" dirty="0"/>
                <a:t>mise en œuvre </a:t>
              </a:r>
              <a:r>
                <a:rPr lang="fr-FR" sz="1880" dirty="0"/>
                <a:t>qui part du laboratoire, avec progressivité et contextualisation</a:t>
              </a:r>
            </a:p>
            <a:p>
              <a:pPr marL="268548" indent="-268548">
                <a:buFontTx/>
                <a:buChar char="-"/>
              </a:pPr>
              <a:endParaRPr lang="fr-FR" sz="1880" dirty="0"/>
            </a:p>
            <a:p>
              <a:pPr marL="268548" indent="-268548">
                <a:buFontTx/>
                <a:buChar char="-"/>
              </a:pPr>
              <a:r>
                <a:rPr lang="fr-FR" sz="1880" dirty="0"/>
                <a:t>Une volonté </a:t>
              </a:r>
              <a:r>
                <a:rPr lang="fr-FR" sz="1880" b="1" dirty="0"/>
                <a:t>d’articulation</a:t>
              </a:r>
              <a:r>
                <a:rPr lang="fr-FR" sz="1880" dirty="0"/>
                <a:t> avec les deux autres spécialités, l’ETLV…</a:t>
              </a:r>
            </a:p>
          </p:txBody>
        </p:sp>
      </p:grpSp>
      <p:sp>
        <p:nvSpPr>
          <p:cNvPr id="8" name="Ellipse 7"/>
          <p:cNvSpPr/>
          <p:nvPr/>
        </p:nvSpPr>
        <p:spPr>
          <a:xfrm>
            <a:off x="5107065" y="331884"/>
            <a:ext cx="1186893" cy="60136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F6C49FE-E442-4868-9B7C-13246E264D05}"/>
              </a:ext>
            </a:extLst>
          </p:cNvPr>
          <p:cNvSpPr txBox="1">
            <a:spLocks/>
          </p:cNvSpPr>
          <p:nvPr/>
        </p:nvSpPr>
        <p:spPr>
          <a:xfrm>
            <a:off x="390972" y="568761"/>
            <a:ext cx="4392488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6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Structure du programme Biotechnologies 1ère</a:t>
            </a:r>
          </a:p>
          <a:p>
            <a:endParaRPr lang="fr-FR" sz="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8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48336" y="1612208"/>
            <a:ext cx="9535723" cy="4060437"/>
          </a:xfrm>
        </p:spPr>
        <p:txBody>
          <a:bodyPr>
            <a:normAutofit fontScale="70000" lnSpcReduction="20000"/>
          </a:bodyPr>
          <a:lstStyle/>
          <a:p>
            <a:pPr marL="268548" indent="-268548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 « travailler ensemble… »</a:t>
            </a:r>
          </a:p>
          <a:p>
            <a:pPr marL="644515" lvl="1">
              <a:buFont typeface="Wingdings" panose="05000000000000000000" pitchFamily="2" charset="2"/>
              <a:buChar char="Ø"/>
            </a:pPr>
            <a:r>
              <a:rPr lang="fr-FR" dirty="0"/>
              <a:t>Progressivité sur les deux années</a:t>
            </a:r>
          </a:p>
          <a:p>
            <a:pPr marL="644515" lvl="1">
              <a:buFont typeface="Wingdings" panose="05000000000000000000" pitchFamily="2" charset="2"/>
              <a:buChar char="Ø"/>
            </a:pPr>
            <a:r>
              <a:rPr lang="fr-FR" dirty="0"/>
              <a:t>Accent sur le projet </a:t>
            </a:r>
          </a:p>
          <a:p>
            <a:pPr marL="644515" lvl="1">
              <a:buFont typeface="Wingdings" panose="05000000000000000000" pitchFamily="2" charset="2"/>
              <a:buChar char="Ø"/>
            </a:pPr>
            <a:r>
              <a:rPr lang="fr-FR" dirty="0"/>
              <a:t>Acquisition d’autonomie</a:t>
            </a:r>
          </a:p>
          <a:p>
            <a:pPr marL="375967" lvl="1" indent="0">
              <a:buNone/>
            </a:pPr>
            <a:endParaRPr lang="fr-FR" dirty="0"/>
          </a:p>
          <a:p>
            <a:pPr marL="268548" indent="-268548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 « acquérir les fondamentaux… »</a:t>
            </a:r>
          </a:p>
          <a:p>
            <a:pPr marL="644515" lvl="1">
              <a:buFont typeface="Wingdings" panose="05000000000000000000" pitchFamily="2" charset="2"/>
              <a:buChar char="Ø"/>
            </a:pPr>
            <a:r>
              <a:rPr lang="fr-FR" dirty="0"/>
              <a:t>Réinvestissement</a:t>
            </a:r>
          </a:p>
          <a:p>
            <a:pPr marL="644515" lvl="1">
              <a:buFont typeface="Wingdings" panose="05000000000000000000" pitchFamily="2" charset="2"/>
              <a:buChar char="Ø"/>
            </a:pPr>
            <a:r>
              <a:rPr lang="fr-FR" dirty="0"/>
              <a:t>Renforcement, compléments, dimension théorique</a:t>
            </a:r>
          </a:p>
          <a:p>
            <a:pPr marL="644515" lvl="1">
              <a:buFont typeface="Wingdings" panose="05000000000000000000" pitchFamily="2" charset="2"/>
              <a:buChar char="Ø"/>
            </a:pPr>
            <a:r>
              <a:rPr lang="fr-FR" dirty="0"/>
              <a:t>Nouveaux contenus (métabolisme, immunologie, génie génétique, différenciation cellulaire…)</a:t>
            </a:r>
          </a:p>
          <a:p>
            <a:pPr marL="644515" lvl="1">
              <a:buFont typeface="Wingdings" panose="05000000000000000000" pitchFamily="2" charset="2"/>
              <a:buChar char="Ø"/>
            </a:pPr>
            <a:endParaRPr lang="fr-FR" dirty="0"/>
          </a:p>
          <a:p>
            <a:pPr marL="268548" indent="-268548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 fine avec la dimension « biochimie-biologie »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30</a:t>
            </a:fld>
            <a:endParaRPr kumimoji="0"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1D788B9-4462-47B6-80D8-94D8ABE87A00}"/>
              </a:ext>
            </a:extLst>
          </p:cNvPr>
          <p:cNvSpPr txBox="1">
            <a:spLocks/>
          </p:cNvSpPr>
          <p:nvPr/>
        </p:nvSpPr>
        <p:spPr>
          <a:xfrm>
            <a:off x="2483923" y="290574"/>
            <a:ext cx="5183805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Projection sur la classe de terminale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6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3501" y="214592"/>
            <a:ext cx="5143500" cy="989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4</a:t>
            </a:fld>
            <a:endParaRPr kumimoji="0"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517" y="353539"/>
            <a:ext cx="3816033" cy="615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colade ouvrante 3"/>
          <p:cNvSpPr/>
          <p:nvPr/>
        </p:nvSpPr>
        <p:spPr>
          <a:xfrm>
            <a:off x="4957579" y="2955283"/>
            <a:ext cx="203022" cy="879761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6" name="Rectangle 5"/>
          <p:cNvSpPr/>
          <p:nvPr/>
        </p:nvSpPr>
        <p:spPr>
          <a:xfrm>
            <a:off x="1015390" y="2301100"/>
            <a:ext cx="3654393" cy="3293466"/>
          </a:xfrm>
          <a:prstGeom prst="wedgeRectCallout">
            <a:avLst>
              <a:gd name="adj1" fmla="val 57553"/>
              <a:gd name="adj2" fmla="val -17177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880" b="1" dirty="0"/>
              <a:t>4 modules transversaux </a:t>
            </a:r>
            <a:r>
              <a:rPr lang="fr-FR" sz="1880" dirty="0"/>
              <a:t>:</a:t>
            </a:r>
          </a:p>
          <a:p>
            <a:endParaRPr lang="fr-FR" sz="1880" dirty="0"/>
          </a:p>
          <a:p>
            <a:pPr marL="268548" indent="-268548">
              <a:buFontTx/>
              <a:buChar char="-"/>
            </a:pPr>
            <a:r>
              <a:rPr lang="fr-FR" sz="1880" dirty="0"/>
              <a:t>Démarche de recherche et de projet</a:t>
            </a:r>
          </a:p>
          <a:p>
            <a:endParaRPr lang="fr-FR" sz="1880" dirty="0"/>
          </a:p>
          <a:p>
            <a:pPr marL="268548" indent="-268548">
              <a:buFontTx/>
              <a:buChar char="-"/>
            </a:pPr>
            <a:r>
              <a:rPr lang="fr-FR" sz="1880" dirty="0"/>
              <a:t>Prévention des risques</a:t>
            </a:r>
          </a:p>
          <a:p>
            <a:endParaRPr lang="fr-FR" sz="1880" dirty="0"/>
          </a:p>
          <a:p>
            <a:pPr marL="268548" indent="-268548">
              <a:buFontTx/>
              <a:buChar char="-"/>
            </a:pPr>
            <a:r>
              <a:rPr lang="fr-FR" sz="1880" dirty="0"/>
              <a:t>Métrologie</a:t>
            </a:r>
          </a:p>
          <a:p>
            <a:endParaRPr lang="fr-FR" sz="1880" dirty="0"/>
          </a:p>
          <a:p>
            <a:pPr marL="268548" indent="-268548">
              <a:buFontTx/>
              <a:buChar char="-"/>
            </a:pPr>
            <a:r>
              <a:rPr lang="fr-FR" sz="1880" dirty="0"/>
              <a:t>Outils numériques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70CCCF1-275E-4FCD-B22C-AACA5A521062}"/>
              </a:ext>
            </a:extLst>
          </p:cNvPr>
          <p:cNvSpPr txBox="1">
            <a:spLocks/>
          </p:cNvSpPr>
          <p:nvPr/>
        </p:nvSpPr>
        <p:spPr>
          <a:xfrm>
            <a:off x="390972" y="568761"/>
            <a:ext cx="4392488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6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Structure du programme Biotechnologies 1ère</a:t>
            </a:r>
          </a:p>
          <a:p>
            <a:endParaRPr lang="fr-FR" sz="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3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3501" y="214592"/>
            <a:ext cx="5143500" cy="989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5</a:t>
            </a:fld>
            <a:endParaRPr kumimoji="0"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517" y="353539"/>
            <a:ext cx="3816033" cy="615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colade ouvrante 3"/>
          <p:cNvSpPr/>
          <p:nvPr/>
        </p:nvSpPr>
        <p:spPr>
          <a:xfrm>
            <a:off x="4957579" y="3970392"/>
            <a:ext cx="203022" cy="182719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6" name="Rectangle 5"/>
          <p:cNvSpPr/>
          <p:nvPr/>
        </p:nvSpPr>
        <p:spPr>
          <a:xfrm>
            <a:off x="1019693" y="2301101"/>
            <a:ext cx="3654393" cy="3834857"/>
          </a:xfrm>
          <a:prstGeom prst="wedgeRectCallout">
            <a:avLst>
              <a:gd name="adj1" fmla="val 58315"/>
              <a:gd name="adj2" fmla="val 16965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880" b="1" dirty="0"/>
              <a:t>8 modules </a:t>
            </a:r>
            <a:r>
              <a:rPr lang="fr-FR" sz="1880" dirty="0"/>
              <a:t>pour construire les compétences du laboratoire et la maîtrise des concepts associés :</a:t>
            </a:r>
          </a:p>
          <a:p>
            <a:endParaRPr lang="fr-FR" sz="1880" dirty="0"/>
          </a:p>
          <a:p>
            <a:pPr marL="268548" indent="-268548">
              <a:buFontTx/>
              <a:buChar char="-"/>
            </a:pPr>
            <a:r>
              <a:rPr lang="fr-FR" sz="1880" b="1" dirty="0"/>
              <a:t>Manipulation</a:t>
            </a:r>
            <a:r>
              <a:rPr lang="fr-FR" sz="1880" dirty="0"/>
              <a:t> de micro-organismes et de biomolécules</a:t>
            </a:r>
          </a:p>
          <a:p>
            <a:endParaRPr lang="fr-FR" sz="1880" dirty="0"/>
          </a:p>
          <a:p>
            <a:pPr marL="268548" indent="-268548">
              <a:buFontTx/>
              <a:buChar char="-"/>
            </a:pPr>
            <a:r>
              <a:rPr lang="fr-FR" sz="1880" b="1" dirty="0"/>
              <a:t>Caractérisation</a:t>
            </a:r>
            <a:r>
              <a:rPr lang="fr-FR" sz="1880" dirty="0"/>
              <a:t> …</a:t>
            </a:r>
          </a:p>
          <a:p>
            <a:endParaRPr lang="fr-FR" sz="1880" dirty="0"/>
          </a:p>
          <a:p>
            <a:pPr marL="268548" indent="-268548">
              <a:buFontTx/>
              <a:buChar char="-"/>
            </a:pPr>
            <a:r>
              <a:rPr lang="fr-FR" sz="1880" b="1" dirty="0"/>
              <a:t>Quantification</a:t>
            </a:r>
            <a:r>
              <a:rPr lang="fr-FR" sz="1880" dirty="0"/>
              <a:t> …</a:t>
            </a:r>
          </a:p>
          <a:p>
            <a:pPr marL="268548" indent="-268548">
              <a:buFontTx/>
              <a:buChar char="-"/>
            </a:pPr>
            <a:endParaRPr lang="fr-FR" sz="1880" dirty="0"/>
          </a:p>
          <a:p>
            <a:pPr marL="268548" indent="-268548">
              <a:buFontTx/>
              <a:buChar char="-"/>
            </a:pPr>
            <a:r>
              <a:rPr lang="fr-FR" sz="1880" dirty="0"/>
              <a:t>Aspects techniques</a:t>
            </a:r>
          </a:p>
          <a:p>
            <a:pPr marL="268548" indent="-268548">
              <a:buFontTx/>
              <a:buChar char="-"/>
            </a:pPr>
            <a:endParaRPr lang="fr-FR" sz="188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0148C352-0D3C-4D15-BF85-444768945516}"/>
              </a:ext>
            </a:extLst>
          </p:cNvPr>
          <p:cNvSpPr txBox="1">
            <a:spLocks/>
          </p:cNvSpPr>
          <p:nvPr/>
        </p:nvSpPr>
        <p:spPr>
          <a:xfrm>
            <a:off x="390972" y="568761"/>
            <a:ext cx="4392488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6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Structure du programme Biotechnologies 1ère</a:t>
            </a:r>
          </a:p>
          <a:p>
            <a:endParaRPr lang="fr-FR" sz="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23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3501" y="214592"/>
            <a:ext cx="5143500" cy="989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r-FR" smtClean="0"/>
              <a:pPr/>
              <a:t>6</a:t>
            </a:fld>
            <a:endParaRPr kumimoji="0"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517" y="353539"/>
            <a:ext cx="3816033" cy="615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colade ouvrante 3"/>
          <p:cNvSpPr/>
          <p:nvPr/>
        </p:nvSpPr>
        <p:spPr>
          <a:xfrm>
            <a:off x="4957579" y="5797588"/>
            <a:ext cx="203022" cy="27069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92" dirty="0"/>
          </a:p>
        </p:txBody>
      </p:sp>
      <p:sp>
        <p:nvSpPr>
          <p:cNvPr id="6" name="Rectangle 5"/>
          <p:cNvSpPr/>
          <p:nvPr/>
        </p:nvSpPr>
        <p:spPr>
          <a:xfrm>
            <a:off x="1019693" y="2301101"/>
            <a:ext cx="3654393" cy="3834857"/>
          </a:xfrm>
          <a:prstGeom prst="wedgeRectCallout">
            <a:avLst>
              <a:gd name="adj1" fmla="val 57335"/>
              <a:gd name="adj2" fmla="val 44665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880" b="1" dirty="0"/>
              <a:t>Liste de thématiques suggérées :</a:t>
            </a:r>
          </a:p>
          <a:p>
            <a:endParaRPr lang="fr-FR" sz="1880" dirty="0"/>
          </a:p>
          <a:p>
            <a:pPr marL="322257" indent="-322257">
              <a:buFontTx/>
              <a:buChar char="-"/>
            </a:pPr>
            <a:r>
              <a:rPr lang="fr-FR" sz="1880" dirty="0"/>
              <a:t>Ni exhaustive, ni limitative</a:t>
            </a:r>
          </a:p>
          <a:p>
            <a:pPr marL="322257" indent="-322257">
              <a:buFontTx/>
              <a:buChar char="-"/>
            </a:pPr>
            <a:endParaRPr lang="fr-FR" sz="1880" dirty="0"/>
          </a:p>
          <a:p>
            <a:pPr marL="322257" indent="-322257">
              <a:buFontTx/>
              <a:buChar char="-"/>
            </a:pPr>
            <a:r>
              <a:rPr lang="fr-FR" sz="1880" dirty="0"/>
              <a:t>Importance de balayer plusieurs domaines</a:t>
            </a:r>
          </a:p>
          <a:p>
            <a:pPr marL="322257" indent="-322257">
              <a:buFontTx/>
              <a:buChar char="-"/>
            </a:pPr>
            <a:endParaRPr lang="fr-FR" sz="1880" dirty="0"/>
          </a:p>
          <a:p>
            <a:pPr marL="322257" indent="-322257">
              <a:buFontTx/>
              <a:buChar char="-"/>
            </a:pPr>
            <a:r>
              <a:rPr lang="fr-FR" sz="1880" dirty="0"/>
              <a:t>Importance de l’appui sur le réel</a:t>
            </a:r>
          </a:p>
          <a:p>
            <a:pPr marL="268548" indent="-268548">
              <a:buFontTx/>
              <a:buChar char="-"/>
            </a:pPr>
            <a:endParaRPr lang="fr-FR" sz="1880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4821C68-F3C4-46F5-9B98-B7AB05607EA6}"/>
              </a:ext>
            </a:extLst>
          </p:cNvPr>
          <p:cNvSpPr txBox="1">
            <a:spLocks/>
          </p:cNvSpPr>
          <p:nvPr/>
        </p:nvSpPr>
        <p:spPr>
          <a:xfrm>
            <a:off x="390972" y="568761"/>
            <a:ext cx="4392488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6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Structure du programme Biotechnologies 1ère</a:t>
            </a:r>
          </a:p>
          <a:p>
            <a:endParaRPr lang="fr-FR" sz="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272D49-04AF-4AE5-AE15-40A385F2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89170A-F9D3-4DF9-BC44-EE72DE4A6392}"/>
              </a:ext>
            </a:extLst>
          </p:cNvPr>
          <p:cNvSpPr/>
          <p:nvPr/>
        </p:nvSpPr>
        <p:spPr>
          <a:xfrm>
            <a:off x="462980" y="1256608"/>
            <a:ext cx="9577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Biotechnologies</a:t>
            </a:r>
            <a:r>
              <a:rPr lang="fr-FR" sz="2000" dirty="0"/>
              <a:t> = « un domaine d’études et d’applications valorisant le vivant à des fins utiles à l’être humain en produisant des connaissances, des biens ou des services » (OCDE)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F889888-DE57-4C53-B50A-F692CF56E0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1597" y="2191429"/>
            <a:ext cx="5008765" cy="377741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E111748-5D02-40D6-920A-AD6709D2CFE7}"/>
              </a:ext>
            </a:extLst>
          </p:cNvPr>
          <p:cNvSpPr txBox="1"/>
          <p:nvPr/>
        </p:nvSpPr>
        <p:spPr>
          <a:xfrm>
            <a:off x="210952" y="2384338"/>
            <a:ext cx="2260645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 fonctionnelle et diagnostic médical</a:t>
            </a:r>
          </a:p>
          <a:p>
            <a:pPr algn="ctr"/>
            <a:r>
              <a:rPr lang="fr-F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Prophylaxie - Traitement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3EB588-BD6B-41B2-AD4B-0A23F7E69C51}"/>
              </a:ext>
            </a:extLst>
          </p:cNvPr>
          <p:cNvSpPr txBox="1"/>
          <p:nvPr/>
        </p:nvSpPr>
        <p:spPr>
          <a:xfrm>
            <a:off x="7542679" y="4229178"/>
            <a:ext cx="1885298" cy="138499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Hygiène des locaux</a:t>
            </a:r>
          </a:p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Produits laitiers</a:t>
            </a:r>
          </a:p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Boissons fermentées</a:t>
            </a:r>
          </a:p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Probiotiques</a:t>
            </a:r>
          </a:p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Autres aliments</a:t>
            </a:r>
          </a:p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Médicaments</a:t>
            </a:r>
          </a:p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Cosmétiques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DEF298-C452-4B84-A3A9-D8A3F0DA6C51}"/>
              </a:ext>
            </a:extLst>
          </p:cNvPr>
          <p:cNvSpPr txBox="1"/>
          <p:nvPr/>
        </p:nvSpPr>
        <p:spPr>
          <a:xfrm>
            <a:off x="7508534" y="2122908"/>
            <a:ext cx="2260645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Chimie verte</a:t>
            </a:r>
          </a:p>
          <a:p>
            <a:pPr algn="ctr"/>
            <a:r>
              <a:rPr lang="fr-FR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Bio-carburants</a:t>
            </a:r>
          </a:p>
          <a:p>
            <a:pPr algn="ctr"/>
            <a:r>
              <a:rPr lang="fr-FR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Bioluminescence</a:t>
            </a:r>
          </a:p>
          <a:p>
            <a:pPr algn="ctr"/>
            <a:r>
              <a:rPr lang="fr-FR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 biologique et raisonnée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B7D9A4-B049-4D56-86ED-D36D0DA5C422}"/>
              </a:ext>
            </a:extLst>
          </p:cNvPr>
          <p:cNvSpPr txBox="1"/>
          <p:nvPr/>
        </p:nvSpPr>
        <p:spPr>
          <a:xfrm>
            <a:off x="273130" y="3664637"/>
            <a:ext cx="214133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et CULTURE</a:t>
            </a:r>
          </a:p>
          <a:p>
            <a:pPr algn="ctr"/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du patrimoine</a:t>
            </a:r>
          </a:p>
          <a:p>
            <a:pPr algn="ctr"/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Reconstitution historique</a:t>
            </a:r>
          </a:p>
          <a:p>
            <a:pPr algn="ctr"/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Bio-ART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EBBE347-1D23-4A68-90FE-94A98DF95D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236" y="4610788"/>
            <a:ext cx="2141331" cy="135805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3A0DA4B-40FA-4484-9217-10B7EA3B8D6C}"/>
              </a:ext>
            </a:extLst>
          </p:cNvPr>
          <p:cNvSpPr txBox="1"/>
          <p:nvPr/>
        </p:nvSpPr>
        <p:spPr>
          <a:xfrm>
            <a:off x="2803240" y="5390523"/>
            <a:ext cx="1195739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L’eau</a:t>
            </a:r>
          </a:p>
          <a:p>
            <a:pPr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sol</a:t>
            </a:r>
          </a:p>
          <a:p>
            <a:pPr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Dépollution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772D905-5660-48F0-9218-AF5B2AAFE1AB}"/>
              </a:ext>
            </a:extLst>
          </p:cNvPr>
          <p:cNvSpPr txBox="1"/>
          <p:nvPr/>
        </p:nvSpPr>
        <p:spPr>
          <a:xfrm>
            <a:off x="6835688" y="5671729"/>
            <a:ext cx="2683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exhaustif…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2BAA0DF5-B8FC-45EF-BB0B-522E59FF88D0}"/>
              </a:ext>
            </a:extLst>
          </p:cNvPr>
          <p:cNvSpPr txBox="1">
            <a:spLocks/>
          </p:cNvSpPr>
          <p:nvPr/>
        </p:nvSpPr>
        <p:spPr>
          <a:xfrm>
            <a:off x="967036" y="331488"/>
            <a:ext cx="8064896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6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6200" b="1" dirty="0">
                <a:solidFill>
                  <a:schemeClr val="accent1">
                    <a:lumMod val="75000"/>
                  </a:schemeClr>
                </a:solidFill>
              </a:rPr>
              <a:t>Thématiques pour contextualiser l’enseignement de biotechnologies</a:t>
            </a:r>
          </a:p>
          <a:p>
            <a:endParaRPr lang="fr-FR" sz="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90972" y="1136073"/>
            <a:ext cx="9217024" cy="923330"/>
            <a:chOff x="534988" y="1899940"/>
            <a:chExt cx="7416824" cy="923330"/>
          </a:xfrm>
        </p:grpSpPr>
        <p:sp>
          <p:nvSpPr>
            <p:cNvPr id="7" name="Flèche droite 6"/>
            <p:cNvSpPr/>
            <p:nvPr/>
          </p:nvSpPr>
          <p:spPr>
            <a:xfrm>
              <a:off x="534988" y="1998712"/>
              <a:ext cx="43204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24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67036" y="1899940"/>
              <a:ext cx="69847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b="1" dirty="0"/>
                <a:t>Enseignement </a:t>
              </a:r>
              <a:r>
                <a:rPr lang="fr-FR" b="1" dirty="0">
                  <a:solidFill>
                    <a:srgbClr val="FF0000"/>
                  </a:solidFill>
                </a:rPr>
                <a:t>de spécialité </a:t>
              </a:r>
              <a:r>
                <a:rPr lang="fr-FR" b="1" dirty="0"/>
                <a:t>pour les élèves de première </a:t>
              </a:r>
              <a:r>
                <a:rPr lang="fr-F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STL </a:t>
              </a:r>
              <a:r>
                <a:rPr lang="fr-F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Biotechnologies </a:t>
              </a:r>
              <a:r>
                <a:rPr lang="fr-FR" b="1" dirty="0"/>
                <a:t>(</a:t>
              </a:r>
              <a:r>
                <a:rPr lang="fr-FR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h /sem</a:t>
              </a:r>
              <a:r>
                <a:rPr lang="fr-FR" b="1" dirty="0"/>
                <a:t>)</a:t>
              </a:r>
            </a:p>
            <a:p>
              <a:pPr marL="8064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fr-FR" b="1" dirty="0"/>
                <a:t>Horaire important du fait des activités technologiques à mettre en œuvre</a:t>
              </a:r>
            </a:p>
          </p:txBody>
        </p:sp>
      </p:grpSp>
      <p:sp>
        <p:nvSpPr>
          <p:cNvPr id="10" name="Flèche droite 9"/>
          <p:cNvSpPr/>
          <p:nvPr/>
        </p:nvSpPr>
        <p:spPr>
          <a:xfrm>
            <a:off x="391607" y="2473883"/>
            <a:ext cx="51130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902907" y="2387811"/>
            <a:ext cx="9209780" cy="337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Définition de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 Transversaux </a:t>
            </a:r>
            <a:r>
              <a:rPr lang="fr-FR" b="1" dirty="0"/>
              <a:t>: « 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Travailler ensemble au laboratoire de biotechnologies</a:t>
            </a:r>
            <a:r>
              <a:rPr lang="fr-FR" b="1" dirty="0"/>
              <a:t> »</a:t>
            </a:r>
          </a:p>
          <a:p>
            <a:pPr marL="8064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b="1" dirty="0"/>
              <a:t>Intégration du programme de « mesures et instrumentations »</a:t>
            </a:r>
          </a:p>
          <a:p>
            <a:pPr marL="977900" lvl="1">
              <a:lnSpc>
                <a:spcPct val="150000"/>
              </a:lnSpc>
            </a:pPr>
            <a:r>
              <a:rPr lang="fr-FR" b="1" dirty="0">
                <a:sym typeface="Wingdings" panose="05000000000000000000" pitchFamily="2" charset="2"/>
              </a:rPr>
              <a:t>	 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Module C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« Obtenir des résultats de mesure fiables »</a:t>
            </a:r>
            <a:endParaRPr lang="fr-FR" b="1" dirty="0">
              <a:solidFill>
                <a:srgbClr val="FF0000"/>
              </a:solidFill>
            </a:endParaRPr>
          </a:p>
          <a:p>
            <a:pPr marL="8064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b="1" dirty="0"/>
              <a:t>Pratiques scientifiques et technologiques de laboratoire associées</a:t>
            </a:r>
          </a:p>
          <a:p>
            <a:pPr marL="1435100" lvl="3">
              <a:lnSpc>
                <a:spcPct val="150000"/>
              </a:lnSpc>
            </a:pPr>
            <a:r>
              <a:rPr lang="fr-FR" b="1" dirty="0">
                <a:sym typeface="Wingdings" panose="05000000000000000000" pitchFamily="2" charset="2"/>
              </a:rPr>
              <a:t>	 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Module B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« </a:t>
            </a:r>
            <a:r>
              <a:rPr lang="fr-FR" b="1" dirty="0">
                <a:solidFill>
                  <a:srgbClr val="FF0000"/>
                </a:solidFill>
              </a:rPr>
              <a:t>Prévenir les risques au laboratoire de biotechnologies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»</a:t>
            </a:r>
          </a:p>
          <a:p>
            <a:pPr marL="1435100" lvl="3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Module D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« </a:t>
            </a:r>
            <a:r>
              <a:rPr lang="fr-FR" b="1" dirty="0">
                <a:solidFill>
                  <a:srgbClr val="FF0000"/>
                </a:solidFill>
              </a:rPr>
              <a:t>Utiliser des outils numériques en biotechnologies</a:t>
            </a:r>
            <a:r>
              <a:rPr lang="fr-FR" dirty="0">
                <a:solidFill>
                  <a:srgbClr val="FF0000"/>
                </a:solidFill>
              </a:rPr>
              <a:t> »</a:t>
            </a:r>
            <a:endParaRPr lang="fr-FR" b="1" dirty="0">
              <a:solidFill>
                <a:srgbClr val="FF0000"/>
              </a:solidFill>
            </a:endParaRPr>
          </a:p>
          <a:p>
            <a:pPr marL="8064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b="1" dirty="0"/>
              <a:t>Préparation au projet de terminale </a:t>
            </a:r>
            <a:r>
              <a:rPr lang="fr-FR" b="1" dirty="0">
                <a:sym typeface="Wingdings" panose="05000000000000000000" pitchFamily="2" charset="2"/>
              </a:rPr>
              <a:t> épreuve du grand oral</a:t>
            </a:r>
          </a:p>
          <a:p>
            <a:pPr marL="1435100" lvl="2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Module A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 « </a:t>
            </a:r>
            <a:r>
              <a:rPr lang="fr-FR" b="1" dirty="0">
                <a:solidFill>
                  <a:srgbClr val="FF0000"/>
                </a:solidFill>
              </a:rPr>
              <a:t>S’initier à la recherche et démarche de projet »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855768" y="6356351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21FA4E2-CC39-4011-A2F0-3C1D7A764452}"/>
              </a:ext>
            </a:extLst>
          </p:cNvPr>
          <p:cNvSpPr txBox="1">
            <a:spLocks/>
          </p:cNvSpPr>
          <p:nvPr/>
        </p:nvSpPr>
        <p:spPr>
          <a:xfrm>
            <a:off x="902907" y="62540"/>
            <a:ext cx="8064896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6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Inscription du programme dans l’architecture de la réforme du lycée </a:t>
            </a:r>
          </a:p>
          <a:p>
            <a:endParaRPr lang="fr-FR" sz="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783760" y="6356351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0972" y="1412776"/>
            <a:ext cx="928903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Développer sa curiosité </a:t>
            </a:r>
            <a:r>
              <a:rPr lang="fr-FR" sz="2000" dirty="0"/>
              <a:t>dans différents domaines </a:t>
            </a:r>
            <a:r>
              <a:rPr lang="fr-FR" sz="2000" dirty="0" smtClean="0"/>
              <a:t>scientifiques.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Mettre en œuvre en autonomie </a:t>
            </a:r>
            <a:r>
              <a:rPr lang="fr-FR" sz="2000" dirty="0"/>
              <a:t>des activités </a:t>
            </a:r>
            <a:r>
              <a:rPr lang="fr-FR" sz="2000" dirty="0" smtClean="0"/>
              <a:t>expérimentales.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Acquérir la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rigueur d’une démarche expérimentale</a:t>
            </a:r>
            <a:r>
              <a:rPr lang="fr-FR" sz="2000" b="1" dirty="0"/>
              <a:t> </a:t>
            </a:r>
            <a:r>
              <a:rPr lang="fr-FR" sz="2000" dirty="0"/>
              <a:t>par une confrontation au </a:t>
            </a:r>
            <a:r>
              <a:rPr lang="fr-FR" sz="2000" dirty="0" smtClean="0"/>
              <a:t>réel.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Construire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raisonnement </a:t>
            </a:r>
            <a:r>
              <a:rPr lang="fr-F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scientifique.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S’approprier la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démarche d’analyse </a:t>
            </a:r>
            <a:r>
              <a:rPr lang="fr-FR" sz="2000" dirty="0"/>
              <a:t>par l’approche </a:t>
            </a:r>
            <a:r>
              <a:rPr lang="fr-FR" sz="2000" dirty="0" smtClean="0"/>
              <a:t>expérimentale.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Développer une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pensée réflexive et </a:t>
            </a:r>
            <a:r>
              <a:rPr lang="fr-F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critique.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Formuler une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argumentation</a:t>
            </a:r>
            <a:r>
              <a:rPr lang="fr-FR" sz="2000" dirty="0"/>
              <a:t> rigoureuse et </a:t>
            </a:r>
            <a:r>
              <a:rPr lang="fr-FR" sz="2000" dirty="0" smtClean="0"/>
              <a:t>structurée.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S’investir dans un projet </a:t>
            </a:r>
            <a:r>
              <a:rPr lang="fr-FR" sz="2000" dirty="0"/>
              <a:t>et prendre des </a:t>
            </a:r>
            <a:r>
              <a:rPr lang="fr-FR" sz="2000" dirty="0" smtClean="0"/>
              <a:t>initiatives.</a:t>
            </a:r>
            <a:endParaRPr lang="fr-FR" sz="2000" dirty="0"/>
          </a:p>
          <a:p>
            <a:r>
              <a:rPr lang="fr-FR" sz="1100" dirty="0"/>
              <a:t> </a:t>
            </a:r>
            <a:endParaRPr lang="fr-FR" sz="1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Acquérir une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 solide du laboratoire</a:t>
            </a:r>
            <a:r>
              <a:rPr lang="fr-FR" sz="2000" dirty="0"/>
              <a:t>.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67CE41-1643-4444-A845-C88837260841}"/>
              </a:ext>
            </a:extLst>
          </p:cNvPr>
          <p:cNvSpPr txBox="1">
            <a:spLocks/>
          </p:cNvSpPr>
          <p:nvPr/>
        </p:nvSpPr>
        <p:spPr>
          <a:xfrm>
            <a:off x="2335188" y="452232"/>
            <a:ext cx="5544616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300" b="1" dirty="0">
                <a:solidFill>
                  <a:schemeClr val="accent1">
                    <a:lumMod val="75000"/>
                  </a:schemeClr>
                </a:solidFill>
              </a:rPr>
              <a:t>Les objectifs visés</a:t>
            </a:r>
          </a:p>
          <a:p>
            <a:endParaRPr lang="fr-FR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68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1381</Words>
  <Application>Microsoft Office PowerPoint</Application>
  <PresentationFormat>Diapositives 35 mm</PresentationFormat>
  <Paragraphs>434</Paragraphs>
  <Slides>30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Thème Office</vt:lpstr>
      <vt:lpstr>Présentation des programmes</vt:lpstr>
      <vt:lpstr>Présentation des programmes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 biotechnologies première</dc:title>
  <dc:creator/>
  <cp:lastModifiedBy>master</cp:lastModifiedBy>
  <cp:revision>288</cp:revision>
  <dcterms:created xsi:type="dcterms:W3CDTF">2018-10-16T15:48:16Z</dcterms:created>
  <dcterms:modified xsi:type="dcterms:W3CDTF">2019-04-15T11:32:03Z</dcterms:modified>
</cp:coreProperties>
</file>